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72"/>
  </p:notesMasterIdLst>
  <p:sldIdLst>
    <p:sldId id="256" r:id="rId2"/>
    <p:sldId id="486" r:id="rId3"/>
    <p:sldId id="976" r:id="rId4"/>
    <p:sldId id="878" r:id="rId5"/>
    <p:sldId id="879" r:id="rId6"/>
    <p:sldId id="880" r:id="rId7"/>
    <p:sldId id="881" r:id="rId8"/>
    <p:sldId id="882" r:id="rId9"/>
    <p:sldId id="884" r:id="rId10"/>
    <p:sldId id="885" r:id="rId11"/>
    <p:sldId id="894" r:id="rId12"/>
    <p:sldId id="891" r:id="rId13"/>
    <p:sldId id="947" r:id="rId14"/>
    <p:sldId id="949" r:id="rId15"/>
    <p:sldId id="951" r:id="rId16"/>
    <p:sldId id="895" r:id="rId17"/>
    <p:sldId id="897" r:id="rId18"/>
    <p:sldId id="898" r:id="rId19"/>
    <p:sldId id="624" r:id="rId20"/>
    <p:sldId id="909" r:id="rId21"/>
    <p:sldId id="910" r:id="rId22"/>
    <p:sldId id="952" r:id="rId23"/>
    <p:sldId id="956" r:id="rId24"/>
    <p:sldId id="959" r:id="rId25"/>
    <p:sldId id="961" r:id="rId26"/>
    <p:sldId id="962" r:id="rId27"/>
    <p:sldId id="963" r:id="rId28"/>
    <p:sldId id="957" r:id="rId29"/>
    <p:sldId id="958" r:id="rId30"/>
    <p:sldId id="960" r:id="rId31"/>
    <p:sldId id="969" r:id="rId32"/>
    <p:sldId id="768" r:id="rId33"/>
    <p:sldId id="908" r:id="rId34"/>
    <p:sldId id="913" r:id="rId35"/>
    <p:sldId id="914" r:id="rId36"/>
    <p:sldId id="915" r:id="rId37"/>
    <p:sldId id="977" r:id="rId38"/>
    <p:sldId id="487" r:id="rId39"/>
    <p:sldId id="703" r:id="rId40"/>
    <p:sldId id="704" r:id="rId41"/>
    <p:sldId id="608" r:id="rId42"/>
    <p:sldId id="822" r:id="rId43"/>
    <p:sldId id="823" r:id="rId44"/>
    <p:sldId id="567" r:id="rId45"/>
    <p:sldId id="604" r:id="rId46"/>
    <p:sldId id="975" r:id="rId47"/>
    <p:sldId id="937" r:id="rId48"/>
    <p:sldId id="942" r:id="rId49"/>
    <p:sldId id="939" r:id="rId50"/>
    <p:sldId id="941" r:id="rId51"/>
    <p:sldId id="815" r:id="rId52"/>
    <p:sldId id="824" r:id="rId53"/>
    <p:sldId id="738" r:id="rId54"/>
    <p:sldId id="754" r:id="rId55"/>
    <p:sldId id="965" r:id="rId56"/>
    <p:sldId id="966" r:id="rId57"/>
    <p:sldId id="964" r:id="rId58"/>
    <p:sldId id="967" r:id="rId59"/>
    <p:sldId id="968" r:id="rId60"/>
    <p:sldId id="973" r:id="rId61"/>
    <p:sldId id="974" r:id="rId62"/>
    <p:sldId id="840" r:id="rId63"/>
    <p:sldId id="816" r:id="rId64"/>
    <p:sldId id="510" r:id="rId65"/>
    <p:sldId id="926" r:id="rId66"/>
    <p:sldId id="928" r:id="rId67"/>
    <p:sldId id="918" r:id="rId68"/>
    <p:sldId id="732" r:id="rId69"/>
    <p:sldId id="919" r:id="rId70"/>
    <p:sldId id="972" r:id="rId71"/>
  </p:sldIdLst>
  <p:sldSz cx="12192000" cy="6858000"/>
  <p:notesSz cx="6858000" cy="9144000"/>
  <p:embeddedFontLst>
    <p:embeddedFont>
      <p:font typeface="Calibri" panose="020F050202020403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7" roundtripDataSignature="AMtx7mgi2PHftgoZEQVyR7vN98RwU39Xw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64646"/>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6D7C3FB-8C7A-46C9-B01F-9652222AD3E6}">
  <a:tblStyle styleId="{A6D7C3FB-8C7A-46C9-B01F-9652222AD3E6}"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B7C3EF0-2104-4F27-88D6-5BA882F6E58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FE4804E3-2980-4320-BA60-3959029D0F66}" styleName="Table_2">
    <a:wholeTbl>
      <a:tcTxStyle b="off" i="off">
        <a:font>
          <a:latin typeface="Calibri"/>
          <a:ea typeface="Calibri"/>
          <a:cs typeface="Calibri"/>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40000"/>
            </a:schemeClr>
          </a:solidFill>
        </a:fill>
      </a:tcStyle>
    </a:band1H>
    <a:band2H>
      <a:tcTxStyle/>
      <a:tcStyle>
        <a:tcBdr/>
      </a:tcStyle>
    </a:band2H>
    <a:band1V>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33" autoAdjust="0"/>
    <p:restoredTop sz="94711"/>
  </p:normalViewPr>
  <p:slideViewPr>
    <p:cSldViewPr snapToGrid="0">
      <p:cViewPr varScale="1">
        <p:scale>
          <a:sx n="154" d="100"/>
          <a:sy n="154" d="100"/>
        </p:scale>
        <p:origin x="216" y="568"/>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07" Type="http://customschemas.google.com/relationships/presentationmetadata" Target="meta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3.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11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noAutofit/>
          </a:bodyPr>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799" cy="458785"/>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PS-PVR - Peer-Stakeholder Product Validation Review </a:t>
            </a:r>
            <a:endParaRPr sz="1200" b="0" i="0" u="none" strike="noStrike" cap="none">
              <a:solidFill>
                <a:schemeClr val="dk1"/>
              </a:solidFill>
              <a:latin typeface="Calibri"/>
              <a:ea typeface="Calibri"/>
              <a:cs typeface="Calibri"/>
              <a:sym typeface="Calibri"/>
            </a:endParaRPr>
          </a:p>
        </p:txBody>
      </p:sp>
      <p:sp>
        <p:nvSpPr>
          <p:cNvPr id="62" name="Google Shape;62;p1:notes"/>
          <p:cNvSpPr txBox="1">
            <a:spLocks noGrp="1"/>
          </p:cNvSpPr>
          <p:nvPr>
            <p:ph type="sldNum" idx="12"/>
          </p:nvPr>
        </p:nvSpPr>
        <p:spPr>
          <a:xfrm>
            <a:off x="3884612" y="8685213"/>
            <a:ext cx="2971799" cy="45869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a:extLst>
              <a:ext uri="{FF2B5EF4-FFF2-40B4-BE49-F238E27FC236}">
                <a16:creationId xmlns:a16="http://schemas.microsoft.com/office/drawing/2014/main" id="{C16EF20F-3F72-4827-6E17-11CC86400F04}"/>
              </a:ext>
            </a:extLst>
          </p:cNvPr>
          <p:cNvSpPr>
            <a:spLocks noGrp="1" noRot="1" noChangeAspect="1" noTextEdit="1"/>
          </p:cNvSpPr>
          <p:nvPr>
            <p:ph type="sldImg"/>
          </p:nvPr>
        </p:nvSpPr>
        <p:spPr>
          <a:ln>
            <a:headEnd/>
            <a:tailEnd/>
          </a:ln>
        </p:spPr>
      </p:sp>
      <p:sp>
        <p:nvSpPr>
          <p:cNvPr id="144386" name="Notes Placeholder 2">
            <a:extLst>
              <a:ext uri="{FF2B5EF4-FFF2-40B4-BE49-F238E27FC236}">
                <a16:creationId xmlns:a16="http://schemas.microsoft.com/office/drawing/2014/main" id="{CCB284DB-5E09-BBFD-C22E-19F6067486D3}"/>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4387" name="Slide Number Placeholder 3">
            <a:extLst>
              <a:ext uri="{FF2B5EF4-FFF2-40B4-BE49-F238E27FC236}">
                <a16:creationId xmlns:a16="http://schemas.microsoft.com/office/drawing/2014/main" id="{EC30FBA3-E9B5-40CB-3CA3-3F1F8F4F830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FDF3115-1911-6442-AF96-91D01C600DF4}" type="slidenum">
              <a:rPr lang="en-US" altLang="en-US" sz="1200">
                <a:latin typeface="Calibri" panose="020F0502020204030204" pitchFamily="34" charset="0"/>
                <a:sym typeface="Calibri" panose="020F0502020204030204" pitchFamily="34" charset="0"/>
              </a:rPr>
              <a:pPr/>
              <a:t>13</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FB53B25C-7393-5E1A-15EE-AD0E0026C9F6}"/>
              </a:ext>
            </a:extLst>
          </p:cNvPr>
          <p:cNvSpPr>
            <a:spLocks noGrp="1" noRot="1" noChangeAspect="1" noTextEdit="1"/>
          </p:cNvSpPr>
          <p:nvPr>
            <p:ph type="sldImg"/>
          </p:nvPr>
        </p:nvSpPr>
        <p:spPr>
          <a:ln>
            <a:headEnd/>
            <a:tailEnd/>
          </a:ln>
        </p:spPr>
      </p:sp>
      <p:sp>
        <p:nvSpPr>
          <p:cNvPr id="146434" name="Notes Placeholder 2">
            <a:extLst>
              <a:ext uri="{FF2B5EF4-FFF2-40B4-BE49-F238E27FC236}">
                <a16:creationId xmlns:a16="http://schemas.microsoft.com/office/drawing/2014/main" id="{1317F7E2-5809-A884-EC7C-77FE5608556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6435" name="Slide Number Placeholder 3">
            <a:extLst>
              <a:ext uri="{FF2B5EF4-FFF2-40B4-BE49-F238E27FC236}">
                <a16:creationId xmlns:a16="http://schemas.microsoft.com/office/drawing/2014/main" id="{5B2336DB-5A08-03D9-7E69-4533C130661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042D254A-4D23-C143-AF1A-27BD1F08F277}" type="slidenum">
              <a:rPr lang="en-US" altLang="en-US" sz="1200">
                <a:latin typeface="Calibri" panose="020F0502020204030204" pitchFamily="34" charset="0"/>
                <a:sym typeface="Calibri" panose="020F0502020204030204" pitchFamily="34" charset="0"/>
              </a:rPr>
              <a:pPr/>
              <a:t>14</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A7C3731F-DCE0-CE8C-34F6-B8EBDA11D48E}"/>
              </a:ext>
            </a:extLst>
          </p:cNvPr>
          <p:cNvSpPr>
            <a:spLocks noGrp="1" noRot="1" noChangeAspect="1" noTextEdit="1"/>
          </p:cNvSpPr>
          <p:nvPr>
            <p:ph type="sldImg"/>
          </p:nvPr>
        </p:nvSpPr>
        <p:spPr>
          <a:ln>
            <a:headEnd/>
            <a:tailEnd/>
          </a:ln>
        </p:spPr>
      </p:sp>
      <p:sp>
        <p:nvSpPr>
          <p:cNvPr id="148482" name="Notes Placeholder 2">
            <a:extLst>
              <a:ext uri="{FF2B5EF4-FFF2-40B4-BE49-F238E27FC236}">
                <a16:creationId xmlns:a16="http://schemas.microsoft.com/office/drawing/2014/main" id="{154195C7-E360-A87E-0CEF-C31DD2F10889}"/>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8483" name="Slide Number Placeholder 3">
            <a:extLst>
              <a:ext uri="{FF2B5EF4-FFF2-40B4-BE49-F238E27FC236}">
                <a16:creationId xmlns:a16="http://schemas.microsoft.com/office/drawing/2014/main" id="{D75A28AB-C581-AE47-75AD-0C64145128CB}"/>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5010A130-22CB-EF46-93D9-2024E1234236}" type="slidenum">
              <a:rPr lang="en-US" altLang="en-US" sz="1200">
                <a:latin typeface="Calibri" panose="020F0502020204030204" pitchFamily="34" charset="0"/>
                <a:sym typeface="Calibri" panose="020F0502020204030204" pitchFamily="34" charset="0"/>
              </a:rPr>
              <a:pPr/>
              <a:t>15</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11B3337E-4323-A97B-DA1A-E53BDFBC3B5C}"/>
              </a:ext>
            </a:extLst>
          </p:cNvPr>
          <p:cNvSpPr>
            <a:spLocks noGrp="1" noRot="1" noChangeAspect="1" noTextEdit="1"/>
          </p:cNvSpPr>
          <p:nvPr>
            <p:ph type="sldImg"/>
          </p:nvPr>
        </p:nvSpPr>
        <p:spPr>
          <a:ln>
            <a:headEnd/>
            <a:tailEnd/>
          </a:ln>
        </p:spPr>
      </p:sp>
      <p:sp>
        <p:nvSpPr>
          <p:cNvPr id="150530" name="Notes Placeholder 2">
            <a:extLst>
              <a:ext uri="{FF2B5EF4-FFF2-40B4-BE49-F238E27FC236}">
                <a16:creationId xmlns:a16="http://schemas.microsoft.com/office/drawing/2014/main" id="{D6921941-C85C-F5B1-308E-C9AA66F5BF1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0531" name="Slide Number Placeholder 3">
            <a:extLst>
              <a:ext uri="{FF2B5EF4-FFF2-40B4-BE49-F238E27FC236}">
                <a16:creationId xmlns:a16="http://schemas.microsoft.com/office/drawing/2014/main" id="{C4F81512-5F2C-87CF-776A-18319E2562F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A9F00024-5A01-5E41-9686-F6E5DB22E0D8}" type="slidenum">
              <a:rPr lang="en-US" altLang="en-US" sz="1200">
                <a:latin typeface="Calibri" panose="020F0502020204030204" pitchFamily="34" charset="0"/>
                <a:sym typeface="Calibri" panose="020F0502020204030204" pitchFamily="34" charset="0"/>
              </a:rPr>
              <a:pPr/>
              <a:t>16</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a:extLst>
              <a:ext uri="{FF2B5EF4-FFF2-40B4-BE49-F238E27FC236}">
                <a16:creationId xmlns:a16="http://schemas.microsoft.com/office/drawing/2014/main" id="{15B33F33-18D2-C74A-8D8B-809CFFE437C8}"/>
              </a:ext>
            </a:extLst>
          </p:cNvPr>
          <p:cNvSpPr>
            <a:spLocks noGrp="1" noRot="1" noChangeAspect="1" noTextEdit="1"/>
          </p:cNvSpPr>
          <p:nvPr>
            <p:ph type="sldImg"/>
          </p:nvPr>
        </p:nvSpPr>
        <p:spPr>
          <a:ln>
            <a:headEnd/>
            <a:tailEnd/>
          </a:ln>
        </p:spPr>
      </p:sp>
      <p:sp>
        <p:nvSpPr>
          <p:cNvPr id="153602" name="Notes Placeholder 2">
            <a:extLst>
              <a:ext uri="{FF2B5EF4-FFF2-40B4-BE49-F238E27FC236}">
                <a16:creationId xmlns:a16="http://schemas.microsoft.com/office/drawing/2014/main" id="{1455D861-8C5B-ACA9-E149-7E4EB142F0B0}"/>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3603" name="Slide Number Placeholder 3">
            <a:extLst>
              <a:ext uri="{FF2B5EF4-FFF2-40B4-BE49-F238E27FC236}">
                <a16:creationId xmlns:a16="http://schemas.microsoft.com/office/drawing/2014/main" id="{43BC454D-91C4-EEC1-59C5-9F6BBC4E88E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0881008-E167-7447-8E8E-C4AD906033A4}" type="slidenum">
              <a:rPr lang="en-US" altLang="en-US" sz="1200">
                <a:latin typeface="Calibri" panose="020F0502020204030204" pitchFamily="34" charset="0"/>
                <a:sym typeface="Calibri" panose="020F0502020204030204" pitchFamily="34" charset="0"/>
              </a:rPr>
              <a:pPr/>
              <a:t>18</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49" name="Shape 325">
            <a:extLst>
              <a:ext uri="{FF2B5EF4-FFF2-40B4-BE49-F238E27FC236}">
                <a16:creationId xmlns:a16="http://schemas.microsoft.com/office/drawing/2014/main" id="{457786D7-7F42-D731-CAE9-931DD2F2BB58}"/>
              </a:ext>
            </a:extLst>
          </p:cNvPr>
          <p:cNvSpPr>
            <a:spLocks noGrp="1" noRot="1" noChangeAspect="1" noTextEdit="1"/>
          </p:cNvSpPr>
          <p:nvPr>
            <p:ph type="sldImg" idx="2"/>
          </p:nvPr>
        </p:nvSpPr>
        <p:spPr>
          <a:noFill/>
          <a:ln>
            <a:headEnd/>
            <a:tailEnd/>
          </a:ln>
        </p:spPr>
      </p:sp>
      <p:sp>
        <p:nvSpPr>
          <p:cNvPr id="155650" name="Shape 326">
            <a:extLst>
              <a:ext uri="{FF2B5EF4-FFF2-40B4-BE49-F238E27FC236}">
                <a16:creationId xmlns:a16="http://schemas.microsoft.com/office/drawing/2014/main" id="{FC618398-DF89-DDE9-24F4-E23884C58408}"/>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Clr>
                <a:srgbClr val="000000"/>
              </a:buClr>
              <a:buSzPct val="25000"/>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5651" name="Shape 327">
            <a:extLst>
              <a:ext uri="{FF2B5EF4-FFF2-40B4-BE49-F238E27FC236}">
                <a16:creationId xmlns:a16="http://schemas.microsoft.com/office/drawing/2014/main" id="{031253DA-2A08-B1A1-B3E3-835FE25195E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FCFAAF8-0DD9-0046-821A-E4F3DA5B9993}" type="slidenum">
              <a:rPr lang="en-US" altLang="en-US" sz="1200">
                <a:latin typeface="Calibri" panose="020F0502020204030204" pitchFamily="34" charset="0"/>
                <a:sym typeface="Calibri" panose="020F0502020204030204" pitchFamily="34" charset="0"/>
              </a:rPr>
              <a:pPr/>
              <a:t>19</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8721" name="Shape 197">
            <a:extLst>
              <a:ext uri="{FF2B5EF4-FFF2-40B4-BE49-F238E27FC236}">
                <a16:creationId xmlns:a16="http://schemas.microsoft.com/office/drawing/2014/main" id="{C0335E96-E1E8-DCE2-40A3-680514316664}"/>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58722" name="Shape 198">
            <a:extLst>
              <a:ext uri="{FF2B5EF4-FFF2-40B4-BE49-F238E27FC236}">
                <a16:creationId xmlns:a16="http://schemas.microsoft.com/office/drawing/2014/main" id="{D55E5E0A-1913-C19F-8FB8-073D99FFABBB}"/>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headEnd/>
            <a:tailEnd/>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Slide Image Placeholder 1">
            <a:extLst>
              <a:ext uri="{FF2B5EF4-FFF2-40B4-BE49-F238E27FC236}">
                <a16:creationId xmlns:a16="http://schemas.microsoft.com/office/drawing/2014/main" id="{F929A943-F742-D74F-7669-CFFD6FB55B78}"/>
              </a:ext>
            </a:extLst>
          </p:cNvPr>
          <p:cNvSpPr>
            <a:spLocks noGrp="1" noRot="1" noChangeAspect="1" noTextEdit="1"/>
          </p:cNvSpPr>
          <p:nvPr>
            <p:ph type="sldImg"/>
          </p:nvPr>
        </p:nvSpPr>
        <p:spPr>
          <a:ln>
            <a:headEnd/>
            <a:tailEnd/>
          </a:ln>
        </p:spPr>
      </p:sp>
      <p:sp>
        <p:nvSpPr>
          <p:cNvPr id="161794" name="Notes Placeholder 2">
            <a:extLst>
              <a:ext uri="{FF2B5EF4-FFF2-40B4-BE49-F238E27FC236}">
                <a16:creationId xmlns:a16="http://schemas.microsoft.com/office/drawing/2014/main" id="{C81497F2-727E-5B02-CD92-BA9D9DF97276}"/>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61795" name="Slide Number Placeholder 3">
            <a:extLst>
              <a:ext uri="{FF2B5EF4-FFF2-40B4-BE49-F238E27FC236}">
                <a16:creationId xmlns:a16="http://schemas.microsoft.com/office/drawing/2014/main" id="{61ED6C42-2CA4-F5AF-C2ED-30ABA4413EFF}"/>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2330A91-DFB1-3C4F-A549-550448A015BC}" type="slidenum">
              <a:rPr lang="en-US" altLang="en-US" sz="1200">
                <a:latin typeface="Calibri" panose="020F0502020204030204" pitchFamily="34" charset="0"/>
                <a:sym typeface="Calibri" panose="020F0502020204030204" pitchFamily="34" charset="0"/>
              </a:rPr>
              <a:pPr/>
              <a:t>23</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1009" name="Shape 197">
            <a:extLst>
              <a:ext uri="{FF2B5EF4-FFF2-40B4-BE49-F238E27FC236}">
                <a16:creationId xmlns:a16="http://schemas.microsoft.com/office/drawing/2014/main" id="{EC2AA92F-0CB6-FCAC-6AFD-92F8B671AB9D}"/>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1010" name="Shape 198">
            <a:extLst>
              <a:ext uri="{FF2B5EF4-FFF2-40B4-BE49-F238E27FC236}">
                <a16:creationId xmlns:a16="http://schemas.microsoft.com/office/drawing/2014/main" id="{1FE81C5D-4FA1-290C-A99B-D39AED96B4C1}"/>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headEnd/>
            <a:tailEn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3057" name="Shape 515">
            <a:extLst>
              <a:ext uri="{FF2B5EF4-FFF2-40B4-BE49-F238E27FC236}">
                <a16:creationId xmlns:a16="http://schemas.microsoft.com/office/drawing/2014/main" id="{2AB82AB4-DAE0-3EBE-47CB-62FD4293EBB1}"/>
              </a:ext>
            </a:extLst>
          </p:cNvPr>
          <p:cNvSpPr>
            <a:spLocks noGrp="1" noRot="1" noChangeAspect="1" noTextEdit="1"/>
          </p:cNvSpPr>
          <p:nvPr>
            <p:ph type="sldImg" idx="2"/>
          </p:nvPr>
        </p:nvSpPr>
        <p:spPr>
          <a:noFill/>
          <a:ln>
            <a:headEnd/>
            <a:tailEnd/>
          </a:ln>
        </p:spPr>
      </p:sp>
      <p:sp>
        <p:nvSpPr>
          <p:cNvPr id="173058" name="Shape 516">
            <a:extLst>
              <a:ext uri="{FF2B5EF4-FFF2-40B4-BE49-F238E27FC236}">
                <a16:creationId xmlns:a16="http://schemas.microsoft.com/office/drawing/2014/main" id="{AAC9C205-EBA1-4A25-2CD4-B5FE2EC8137D}"/>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Clr>
                <a:srgbClr val="000000"/>
              </a:buClr>
              <a:buSzPct val="25000"/>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buClr>
                <a:srgbClr val="000000"/>
              </a:buClr>
              <a:buSzPct val="25000"/>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3059" name="Shape 517">
            <a:extLst>
              <a:ext uri="{FF2B5EF4-FFF2-40B4-BE49-F238E27FC236}">
                <a16:creationId xmlns:a16="http://schemas.microsoft.com/office/drawing/2014/main" id="{495D9CF2-1288-F060-701A-8805D0FC8E4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Tx/>
              <a:buFontTx/>
              <a:buNone/>
            </a:pPr>
            <a:fld id="{4C3480FB-75EE-1049-AB56-91854FEC76AE}" type="slidenum">
              <a:rPr lang="en-US" altLang="en-US" sz="1200">
                <a:latin typeface="Calibri" panose="020F0502020204030204" pitchFamily="34" charset="0"/>
                <a:sym typeface="Calibri" panose="020F0502020204030204" pitchFamily="34" charset="0"/>
              </a:rPr>
              <a:pPr>
                <a:buClrTx/>
                <a:buFontTx/>
                <a:buNone/>
              </a:pPr>
              <a:t>32</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PS-PVR - Peer-Stakeholder Product Validation Review </a:t>
            </a:r>
            <a:endParaRPr sz="1200" b="0" i="0" u="none" strike="noStrike" cap="none">
              <a:solidFill>
                <a:schemeClr val="dk1"/>
              </a:solidFill>
              <a:latin typeface="Calibri"/>
              <a:ea typeface="Calibri"/>
              <a:cs typeface="Calibri"/>
              <a:sym typeface="Calibri"/>
            </a:endParaRPr>
          </a:p>
        </p:txBody>
      </p:sp>
      <p:sp>
        <p:nvSpPr>
          <p:cNvPr id="62" name="Google Shape;62;p1:notes"/>
          <p:cNvSpPr txBox="1">
            <a:spLocks noGrp="1"/>
          </p:cNvSpPr>
          <p:nvPr>
            <p:ph type="sldNum" idx="12"/>
          </p:nvPr>
        </p:nvSpPr>
        <p:spPr>
          <a:xfrm>
            <a:off x="3884612" y="8685213"/>
            <a:ext cx="2971799" cy="45869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5032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a:extLst>
              <a:ext uri="{FF2B5EF4-FFF2-40B4-BE49-F238E27FC236}">
                <a16:creationId xmlns:a16="http://schemas.microsoft.com/office/drawing/2014/main" id="{FFB94E5E-DF9E-7B83-013A-520C5EB45D82}"/>
              </a:ext>
            </a:extLst>
          </p:cNvPr>
          <p:cNvSpPr>
            <a:spLocks noGrp="1" noRot="1" noChangeAspect="1" noTextEdit="1"/>
          </p:cNvSpPr>
          <p:nvPr>
            <p:ph type="sldImg"/>
          </p:nvPr>
        </p:nvSpPr>
        <p:spPr>
          <a:ln>
            <a:headEnd/>
            <a:tailEnd/>
          </a:ln>
        </p:spPr>
      </p:sp>
      <p:sp>
        <p:nvSpPr>
          <p:cNvPr id="175106" name="Notes Placeholder 2">
            <a:extLst>
              <a:ext uri="{FF2B5EF4-FFF2-40B4-BE49-F238E27FC236}">
                <a16:creationId xmlns:a16="http://schemas.microsoft.com/office/drawing/2014/main" id="{33AA9B5B-E65C-FBC0-C2BD-3483CE19649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5107" name="Slide Number Placeholder 3">
            <a:extLst>
              <a:ext uri="{FF2B5EF4-FFF2-40B4-BE49-F238E27FC236}">
                <a16:creationId xmlns:a16="http://schemas.microsoft.com/office/drawing/2014/main" id="{7ED2CC32-B1B1-046F-7D06-04AB092C6A9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B32351D-6BB5-3144-9E30-6531B051FBFC}" type="slidenum">
              <a:rPr lang="en-US" altLang="en-US" sz="1200">
                <a:latin typeface="Calibri" panose="020F0502020204030204" pitchFamily="34" charset="0"/>
                <a:sym typeface="Calibri" panose="020F0502020204030204" pitchFamily="34" charset="0"/>
              </a:rPr>
              <a:pPr/>
              <a:t>33</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8177" name="Shape 947">
            <a:extLst>
              <a:ext uri="{FF2B5EF4-FFF2-40B4-BE49-F238E27FC236}">
                <a16:creationId xmlns:a16="http://schemas.microsoft.com/office/drawing/2014/main" id="{EBDB3CCB-406B-D0FB-0E96-54C507BBFC8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SzPct val="25000"/>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78178" name="Shape 948">
            <a:extLst>
              <a:ext uri="{FF2B5EF4-FFF2-40B4-BE49-F238E27FC236}">
                <a16:creationId xmlns:a16="http://schemas.microsoft.com/office/drawing/2014/main" id="{E190AF14-EC49-0E36-71F1-8E665F743801}"/>
              </a:ext>
            </a:extLst>
          </p:cNvPr>
          <p:cNvSpPr>
            <a:spLocks noGrp="1" noRot="1" noChangeAspect="1" noTextEdit="1"/>
          </p:cNvSpPr>
          <p:nvPr>
            <p:ph type="sldImg" idx="2"/>
          </p:nvPr>
        </p:nvSpPr>
        <p:spPr>
          <a:noFill/>
          <a:ln>
            <a:headEnd/>
            <a:tailEnd/>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a:extLst>
              <a:ext uri="{FF2B5EF4-FFF2-40B4-BE49-F238E27FC236}">
                <a16:creationId xmlns:a16="http://schemas.microsoft.com/office/drawing/2014/main" id="{F6B99949-D839-678E-1CFE-553F175CA462}"/>
              </a:ext>
            </a:extLst>
          </p:cNvPr>
          <p:cNvSpPr>
            <a:spLocks noGrp="1" noRot="1" noChangeAspect="1" noTextEdit="1"/>
          </p:cNvSpPr>
          <p:nvPr>
            <p:ph type="sldImg"/>
          </p:nvPr>
        </p:nvSpPr>
        <p:spPr>
          <a:ln>
            <a:headEnd/>
            <a:tailEnd/>
          </a:ln>
        </p:spPr>
      </p:sp>
      <p:sp>
        <p:nvSpPr>
          <p:cNvPr id="180226" name="Notes Placeholder 2">
            <a:extLst>
              <a:ext uri="{FF2B5EF4-FFF2-40B4-BE49-F238E27FC236}">
                <a16:creationId xmlns:a16="http://schemas.microsoft.com/office/drawing/2014/main" id="{9C90D51C-5EA1-2581-6912-851D401F8825}"/>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0227" name="Slide Number Placeholder 3">
            <a:extLst>
              <a:ext uri="{FF2B5EF4-FFF2-40B4-BE49-F238E27FC236}">
                <a16:creationId xmlns:a16="http://schemas.microsoft.com/office/drawing/2014/main" id="{0EC3E1C7-6DE1-4476-5CA7-CA0F3F60378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E9B31005-3B6C-7143-82D6-5CCDC273A1DE}" type="slidenum">
              <a:rPr lang="en-US" altLang="en-US" sz="1200">
                <a:latin typeface="Calibri" panose="020F0502020204030204" pitchFamily="34" charset="0"/>
                <a:sym typeface="Calibri" panose="020F0502020204030204" pitchFamily="34" charset="0"/>
              </a:rPr>
              <a:pPr/>
              <a:t>36</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 name="Google Shape;61;p1:notes"/>
          <p:cNvSpPr txBox="1">
            <a:spLocks noGrp="1"/>
          </p:cNvSpPr>
          <p:nvPr>
            <p:ph type="body" idx="1"/>
          </p:nvPr>
        </p:nvSpPr>
        <p:spPr>
          <a:xfrm>
            <a:off x="685800" y="4400550"/>
            <a:ext cx="5486399" cy="3600599"/>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PS-PVR - Peer-Stakeholder Product Validation Review </a:t>
            </a:r>
            <a:endParaRPr sz="1200" b="0" i="0" u="none" strike="noStrike" cap="none">
              <a:solidFill>
                <a:schemeClr val="dk1"/>
              </a:solidFill>
              <a:latin typeface="Calibri"/>
              <a:ea typeface="Calibri"/>
              <a:cs typeface="Calibri"/>
              <a:sym typeface="Calibri"/>
            </a:endParaRPr>
          </a:p>
        </p:txBody>
      </p:sp>
      <p:sp>
        <p:nvSpPr>
          <p:cNvPr id="62" name="Google Shape;62;p1:notes"/>
          <p:cNvSpPr txBox="1">
            <a:spLocks noGrp="1"/>
          </p:cNvSpPr>
          <p:nvPr>
            <p:ph type="sldNum" idx="12"/>
          </p:nvPr>
        </p:nvSpPr>
        <p:spPr>
          <a:xfrm>
            <a:off x="3884612" y="8685213"/>
            <a:ext cx="2971799" cy="458699"/>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906916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Slide Image Placeholder 1">
            <a:extLst>
              <a:ext uri="{FF2B5EF4-FFF2-40B4-BE49-F238E27FC236}">
                <a16:creationId xmlns:a16="http://schemas.microsoft.com/office/drawing/2014/main" id="{726F80C6-E9CE-D8B1-F97E-F77D0284D930}"/>
              </a:ext>
            </a:extLst>
          </p:cNvPr>
          <p:cNvSpPr>
            <a:spLocks noGrp="1" noRot="1" noChangeAspect="1" noTextEdit="1"/>
          </p:cNvSpPr>
          <p:nvPr>
            <p:ph type="sldImg"/>
          </p:nvPr>
        </p:nvSpPr>
        <p:spPr>
          <a:ln>
            <a:headEnd/>
            <a:tailEnd/>
          </a:ln>
        </p:spPr>
      </p:sp>
      <p:sp>
        <p:nvSpPr>
          <p:cNvPr id="184322" name="Notes Placeholder 2">
            <a:extLst>
              <a:ext uri="{FF2B5EF4-FFF2-40B4-BE49-F238E27FC236}">
                <a16:creationId xmlns:a16="http://schemas.microsoft.com/office/drawing/2014/main" id="{7C60746D-FE96-4B2C-7426-6910588E5AD6}"/>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4323" name="Slide Number Placeholder 3">
            <a:extLst>
              <a:ext uri="{FF2B5EF4-FFF2-40B4-BE49-F238E27FC236}">
                <a16:creationId xmlns:a16="http://schemas.microsoft.com/office/drawing/2014/main" id="{77AC5B40-6F91-665B-A36F-FA7EC57BACB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686998B-3598-D144-B9A0-29828071B0AE}" type="slidenum">
              <a:rPr lang="en-US" altLang="en-US" sz="1200">
                <a:latin typeface="Calibri" panose="020F0502020204030204" pitchFamily="34" charset="0"/>
                <a:sym typeface="Calibri" panose="020F0502020204030204" pitchFamily="34" charset="0"/>
              </a:rPr>
              <a:pPr/>
              <a:t>38</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Slide Image Placeholder 1">
            <a:extLst>
              <a:ext uri="{FF2B5EF4-FFF2-40B4-BE49-F238E27FC236}">
                <a16:creationId xmlns:a16="http://schemas.microsoft.com/office/drawing/2014/main" id="{1E6CE9C6-FBFF-57F5-255F-25EFEFA72DC1}"/>
              </a:ext>
            </a:extLst>
          </p:cNvPr>
          <p:cNvSpPr>
            <a:spLocks noGrp="1" noRot="1" noChangeAspect="1" noTextEdit="1"/>
          </p:cNvSpPr>
          <p:nvPr>
            <p:ph type="sldImg"/>
          </p:nvPr>
        </p:nvSpPr>
        <p:spPr>
          <a:ln>
            <a:headEnd/>
            <a:tailEnd/>
          </a:ln>
        </p:spPr>
      </p:sp>
      <p:sp>
        <p:nvSpPr>
          <p:cNvPr id="186370" name="Notes Placeholder 2">
            <a:extLst>
              <a:ext uri="{FF2B5EF4-FFF2-40B4-BE49-F238E27FC236}">
                <a16:creationId xmlns:a16="http://schemas.microsoft.com/office/drawing/2014/main" id="{0CA4727B-8B04-CEDE-6E4D-13CE3E6C8CE5}"/>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6371" name="Slide Number Placeholder 3">
            <a:extLst>
              <a:ext uri="{FF2B5EF4-FFF2-40B4-BE49-F238E27FC236}">
                <a16:creationId xmlns:a16="http://schemas.microsoft.com/office/drawing/2014/main" id="{7887917D-FFBA-DB2A-C267-19066C1157D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056FCD6-7099-A44F-93EF-9CE73D81E856}" type="slidenum">
              <a:rPr lang="en-US" altLang="en-US" sz="1200">
                <a:latin typeface="Calibri" panose="020F0502020204030204" pitchFamily="34" charset="0"/>
                <a:sym typeface="Calibri" panose="020F0502020204030204" pitchFamily="34" charset="0"/>
              </a:rPr>
              <a:pPr/>
              <a:t>39</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a:extLst>
              <a:ext uri="{FF2B5EF4-FFF2-40B4-BE49-F238E27FC236}">
                <a16:creationId xmlns:a16="http://schemas.microsoft.com/office/drawing/2014/main" id="{B6F0433E-780B-8954-55C2-E9DE772EF529}"/>
              </a:ext>
            </a:extLst>
          </p:cNvPr>
          <p:cNvSpPr>
            <a:spLocks noGrp="1" noRot="1" noChangeAspect="1" noTextEdit="1"/>
          </p:cNvSpPr>
          <p:nvPr>
            <p:ph type="sldImg"/>
          </p:nvPr>
        </p:nvSpPr>
        <p:spPr>
          <a:ln>
            <a:headEnd/>
            <a:tailEnd/>
          </a:ln>
        </p:spPr>
      </p:sp>
      <p:sp>
        <p:nvSpPr>
          <p:cNvPr id="188418" name="Notes Placeholder 2">
            <a:extLst>
              <a:ext uri="{FF2B5EF4-FFF2-40B4-BE49-F238E27FC236}">
                <a16:creationId xmlns:a16="http://schemas.microsoft.com/office/drawing/2014/main" id="{3436D4CC-3D40-81BF-8C10-59D56F7792DF}"/>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88419" name="Slide Number Placeholder 3">
            <a:extLst>
              <a:ext uri="{FF2B5EF4-FFF2-40B4-BE49-F238E27FC236}">
                <a16:creationId xmlns:a16="http://schemas.microsoft.com/office/drawing/2014/main" id="{327DF504-CA4E-E256-1C16-5686C9C5680C}"/>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4C5E94E9-24CC-CF4A-895C-D33575314DF3}" type="slidenum">
              <a:rPr lang="en-US" altLang="en-US" sz="1200">
                <a:latin typeface="Calibri" panose="020F0502020204030204" pitchFamily="34" charset="0"/>
                <a:sym typeface="Calibri" panose="020F0502020204030204" pitchFamily="34" charset="0"/>
              </a:rPr>
              <a:pPr/>
              <a:t>40</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Slide Image Placeholder 1">
            <a:extLst>
              <a:ext uri="{FF2B5EF4-FFF2-40B4-BE49-F238E27FC236}">
                <a16:creationId xmlns:a16="http://schemas.microsoft.com/office/drawing/2014/main" id="{15E93744-C832-AB9B-BE69-7EE3FCC4033D}"/>
              </a:ext>
            </a:extLst>
          </p:cNvPr>
          <p:cNvSpPr>
            <a:spLocks noGrp="1" noRot="1" noChangeAspect="1" noTextEdit="1"/>
          </p:cNvSpPr>
          <p:nvPr>
            <p:ph type="sldImg"/>
          </p:nvPr>
        </p:nvSpPr>
        <p:spPr>
          <a:ln>
            <a:headEnd/>
            <a:tailEnd/>
          </a:ln>
        </p:spPr>
      </p:sp>
      <p:sp>
        <p:nvSpPr>
          <p:cNvPr id="190466" name="Notes Placeholder 2">
            <a:extLst>
              <a:ext uri="{FF2B5EF4-FFF2-40B4-BE49-F238E27FC236}">
                <a16:creationId xmlns:a16="http://schemas.microsoft.com/office/drawing/2014/main" id="{25B1CD93-F71F-52A3-6537-40313D31FE05}"/>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0467" name="Slide Number Placeholder 3">
            <a:extLst>
              <a:ext uri="{FF2B5EF4-FFF2-40B4-BE49-F238E27FC236}">
                <a16:creationId xmlns:a16="http://schemas.microsoft.com/office/drawing/2014/main" id="{EBE0F3C6-5430-CB7E-5726-557028CF9DA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ED40CEC4-677D-FF4D-B744-ED49B31329FE}" type="slidenum">
              <a:rPr lang="en-US" altLang="en-US" sz="1200">
                <a:latin typeface="Calibri" panose="020F0502020204030204" pitchFamily="34" charset="0"/>
                <a:sym typeface="Calibri" panose="020F0502020204030204" pitchFamily="34" charset="0"/>
              </a:rPr>
              <a:pPr/>
              <a:t>41</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Slide Image Placeholder 1">
            <a:extLst>
              <a:ext uri="{FF2B5EF4-FFF2-40B4-BE49-F238E27FC236}">
                <a16:creationId xmlns:a16="http://schemas.microsoft.com/office/drawing/2014/main" id="{38260B76-0499-1E22-8C5F-87A9E41CFCA6}"/>
              </a:ext>
            </a:extLst>
          </p:cNvPr>
          <p:cNvSpPr>
            <a:spLocks noGrp="1" noRot="1" noChangeAspect="1" noTextEdit="1"/>
          </p:cNvSpPr>
          <p:nvPr>
            <p:ph type="sldImg"/>
          </p:nvPr>
        </p:nvSpPr>
        <p:spPr>
          <a:ln>
            <a:headEnd/>
            <a:tailEnd/>
          </a:ln>
        </p:spPr>
      </p:sp>
      <p:sp>
        <p:nvSpPr>
          <p:cNvPr id="192514" name="Notes Placeholder 2">
            <a:extLst>
              <a:ext uri="{FF2B5EF4-FFF2-40B4-BE49-F238E27FC236}">
                <a16:creationId xmlns:a16="http://schemas.microsoft.com/office/drawing/2014/main" id="{1FF3F213-9A5A-47B1-016D-A8630AE1E6EF}"/>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2515" name="Slide Number Placeholder 3">
            <a:extLst>
              <a:ext uri="{FF2B5EF4-FFF2-40B4-BE49-F238E27FC236}">
                <a16:creationId xmlns:a16="http://schemas.microsoft.com/office/drawing/2014/main" id="{DF41111A-541B-B5ED-BC1E-19A170C8121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SzPts val="300"/>
            </a:pPr>
            <a:fld id="{8E31B1A2-38B4-D44E-A535-1A75EEF29372}" type="slidenum">
              <a:rPr lang="en-US" altLang="en-US" sz="1200">
                <a:latin typeface="Calibri" panose="020F0502020204030204" pitchFamily="34" charset="0"/>
                <a:sym typeface="Calibri" panose="020F0502020204030204" pitchFamily="34" charset="0"/>
              </a:rPr>
              <a:pPr>
                <a:buSzPts val="300"/>
              </a:pPr>
              <a:t>42</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Slide Image Placeholder 1">
            <a:extLst>
              <a:ext uri="{FF2B5EF4-FFF2-40B4-BE49-F238E27FC236}">
                <a16:creationId xmlns:a16="http://schemas.microsoft.com/office/drawing/2014/main" id="{D6EF8B62-E221-644C-BAE0-27870F6A7BD8}"/>
              </a:ext>
            </a:extLst>
          </p:cNvPr>
          <p:cNvSpPr>
            <a:spLocks noGrp="1" noRot="1" noChangeAspect="1" noTextEdit="1"/>
          </p:cNvSpPr>
          <p:nvPr>
            <p:ph type="sldImg"/>
          </p:nvPr>
        </p:nvSpPr>
        <p:spPr>
          <a:ln>
            <a:headEnd/>
            <a:tailEnd/>
          </a:ln>
        </p:spPr>
      </p:sp>
      <p:sp>
        <p:nvSpPr>
          <p:cNvPr id="194562" name="Notes Placeholder 2">
            <a:extLst>
              <a:ext uri="{FF2B5EF4-FFF2-40B4-BE49-F238E27FC236}">
                <a16:creationId xmlns:a16="http://schemas.microsoft.com/office/drawing/2014/main" id="{4D21BC30-ACE0-B9E1-BCB5-43AF6952072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4563" name="Slide Number Placeholder 3">
            <a:extLst>
              <a:ext uri="{FF2B5EF4-FFF2-40B4-BE49-F238E27FC236}">
                <a16:creationId xmlns:a16="http://schemas.microsoft.com/office/drawing/2014/main" id="{E07E111F-B28D-2EE5-88AD-7AF78A96B9C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366D829-CEF7-5542-8893-291C432B5C98}" type="slidenum">
              <a:rPr lang="en-US" altLang="en-US" sz="1200">
                <a:latin typeface="Calibri" panose="020F0502020204030204" pitchFamily="34" charset="0"/>
                <a:sym typeface="Calibri" panose="020F0502020204030204" pitchFamily="34" charset="0"/>
              </a:rPr>
              <a:pPr/>
              <a:t>43</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a:extLst>
              <a:ext uri="{FF2B5EF4-FFF2-40B4-BE49-F238E27FC236}">
                <a16:creationId xmlns:a16="http://schemas.microsoft.com/office/drawing/2014/main" id="{17220096-4F3D-81B5-8D38-2EA416430F5B}"/>
              </a:ext>
            </a:extLst>
          </p:cNvPr>
          <p:cNvSpPr>
            <a:spLocks noGrp="1" noRot="1" noChangeAspect="1" noTextEdit="1"/>
          </p:cNvSpPr>
          <p:nvPr>
            <p:ph type="sldImg"/>
          </p:nvPr>
        </p:nvSpPr>
        <p:spPr>
          <a:ln>
            <a:headEnd/>
            <a:tailEnd/>
          </a:ln>
        </p:spPr>
      </p:sp>
      <p:sp>
        <p:nvSpPr>
          <p:cNvPr id="128002" name="Notes Placeholder 2">
            <a:extLst>
              <a:ext uri="{FF2B5EF4-FFF2-40B4-BE49-F238E27FC236}">
                <a16:creationId xmlns:a16="http://schemas.microsoft.com/office/drawing/2014/main" id="{A6DA21EF-A8C7-A838-92B4-25DD7CB34943}"/>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28003" name="Slide Number Placeholder 3">
            <a:extLst>
              <a:ext uri="{FF2B5EF4-FFF2-40B4-BE49-F238E27FC236}">
                <a16:creationId xmlns:a16="http://schemas.microsoft.com/office/drawing/2014/main" id="{FEF897F3-9A60-D31D-54EC-905C4EFE8E5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91EA31B4-FBFB-794C-8102-625CB9298ABB}" type="slidenum">
              <a:rPr lang="en-US" altLang="en-US" sz="1200">
                <a:latin typeface="Calibri" panose="020F0502020204030204" pitchFamily="34" charset="0"/>
                <a:sym typeface="Calibri" panose="020F0502020204030204" pitchFamily="34" charset="0"/>
              </a:rPr>
              <a:pPr/>
              <a:t>4</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a:extLst>
              <a:ext uri="{FF2B5EF4-FFF2-40B4-BE49-F238E27FC236}">
                <a16:creationId xmlns:a16="http://schemas.microsoft.com/office/drawing/2014/main" id="{FE5A8305-3F2C-3A95-57CD-6AD8252269AD}"/>
              </a:ext>
            </a:extLst>
          </p:cNvPr>
          <p:cNvSpPr>
            <a:spLocks noGrp="1" noRot="1" noChangeAspect="1" noTextEdit="1"/>
          </p:cNvSpPr>
          <p:nvPr>
            <p:ph type="sldImg"/>
          </p:nvPr>
        </p:nvSpPr>
        <p:spPr>
          <a:ln>
            <a:headEnd/>
            <a:tailEnd/>
          </a:ln>
        </p:spPr>
      </p:sp>
      <p:sp>
        <p:nvSpPr>
          <p:cNvPr id="197634" name="Notes Placeholder 2">
            <a:extLst>
              <a:ext uri="{FF2B5EF4-FFF2-40B4-BE49-F238E27FC236}">
                <a16:creationId xmlns:a16="http://schemas.microsoft.com/office/drawing/2014/main" id="{440DC424-A523-8AEA-BF91-D52344F62BB9}"/>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7635" name="Slide Number Placeholder 3">
            <a:extLst>
              <a:ext uri="{FF2B5EF4-FFF2-40B4-BE49-F238E27FC236}">
                <a16:creationId xmlns:a16="http://schemas.microsoft.com/office/drawing/2014/main" id="{1E73587F-25B8-1ECC-D3C8-3247835E745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0633C70-E570-0842-92BB-9A1882909C6F}" type="slidenum">
              <a:rPr lang="en-US" altLang="en-US" sz="1200">
                <a:latin typeface="Calibri" panose="020F0502020204030204" pitchFamily="34" charset="0"/>
                <a:sym typeface="Calibri" panose="020F0502020204030204" pitchFamily="34" charset="0"/>
              </a:rPr>
              <a:pPr/>
              <a:t>45</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9681" name="Shape 325">
            <a:extLst>
              <a:ext uri="{FF2B5EF4-FFF2-40B4-BE49-F238E27FC236}">
                <a16:creationId xmlns:a16="http://schemas.microsoft.com/office/drawing/2014/main" id="{9DF5787C-56DD-FF18-76C7-9372063FFF8D}"/>
              </a:ext>
            </a:extLst>
          </p:cNvPr>
          <p:cNvSpPr>
            <a:spLocks noGrp="1" noRot="1" noChangeAspect="1" noTextEdit="1"/>
          </p:cNvSpPr>
          <p:nvPr>
            <p:ph type="sldImg" idx="2"/>
          </p:nvPr>
        </p:nvSpPr>
        <p:spPr>
          <a:noFill/>
          <a:ln>
            <a:headEnd/>
            <a:tailEnd/>
          </a:ln>
        </p:spPr>
      </p:sp>
      <p:sp>
        <p:nvSpPr>
          <p:cNvPr id="199682" name="Shape 326">
            <a:extLst>
              <a:ext uri="{FF2B5EF4-FFF2-40B4-BE49-F238E27FC236}">
                <a16:creationId xmlns:a16="http://schemas.microsoft.com/office/drawing/2014/main" id="{E61761D4-8883-F369-24C4-44D5F09DA7FB}"/>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Clr>
                <a:srgbClr val="000000"/>
              </a:buClr>
              <a:buSzPct val="25000"/>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99683" name="Shape 327">
            <a:extLst>
              <a:ext uri="{FF2B5EF4-FFF2-40B4-BE49-F238E27FC236}">
                <a16:creationId xmlns:a16="http://schemas.microsoft.com/office/drawing/2014/main" id="{A93F6366-5918-B8C3-529D-8B872545D03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99F33D2-D22A-2942-BF92-CEF0A657E47F}" type="slidenum">
              <a:rPr lang="en-US" altLang="en-US" sz="1200">
                <a:latin typeface="Calibri" panose="020F0502020204030204" pitchFamily="34" charset="0"/>
                <a:sym typeface="Calibri" panose="020F0502020204030204" pitchFamily="34" charset="0"/>
              </a:rPr>
              <a:pPr/>
              <a:t>46</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1729" name="Shape 128">
            <a:extLst>
              <a:ext uri="{FF2B5EF4-FFF2-40B4-BE49-F238E27FC236}">
                <a16:creationId xmlns:a16="http://schemas.microsoft.com/office/drawing/2014/main" id="{6AAB6B9E-0D29-04B6-D29C-2A0D56F868C8}"/>
              </a:ext>
            </a:extLst>
          </p:cNvPr>
          <p:cNvSpPr>
            <a:spLocks noGrp="1" noRot="1" noChangeAspect="1" noTextEdit="1"/>
          </p:cNvSpPr>
          <p:nvPr>
            <p:ph type="sldImg" idx="2"/>
          </p:nvPr>
        </p:nvSpPr>
        <p:spPr>
          <a:noFill/>
          <a:ln>
            <a:headEnd/>
            <a:tailEnd/>
          </a:ln>
        </p:spPr>
      </p:sp>
      <p:sp>
        <p:nvSpPr>
          <p:cNvPr id="201730" name="Shape 129">
            <a:extLst>
              <a:ext uri="{FF2B5EF4-FFF2-40B4-BE49-F238E27FC236}">
                <a16:creationId xmlns:a16="http://schemas.microsoft.com/office/drawing/2014/main" id="{1FD61FD2-7445-F795-38B7-937F27C02CE4}"/>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1731" name="Shape 130">
            <a:extLst>
              <a:ext uri="{FF2B5EF4-FFF2-40B4-BE49-F238E27FC236}">
                <a16:creationId xmlns:a16="http://schemas.microsoft.com/office/drawing/2014/main" id="{5FCB9F6F-17DF-38F6-6EE4-6DEE8A6578B9}"/>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Font typeface="Arial" panose="020B0604020202020204" pitchFamily="34" charset="0"/>
              <a:buNone/>
            </a:pPr>
            <a:fld id="{EECC1F62-D8E0-C642-9307-12FE090D6D66}" type="slidenum">
              <a:rPr lang="en-US" altLang="en-US"/>
              <a:pPr algn="l">
                <a:buFont typeface="Arial" panose="020B0604020202020204" pitchFamily="34" charset="0"/>
                <a:buNone/>
              </a:pPr>
              <a:t>47</a:t>
            </a:fld>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Slide Image Placeholder 1">
            <a:extLst>
              <a:ext uri="{FF2B5EF4-FFF2-40B4-BE49-F238E27FC236}">
                <a16:creationId xmlns:a16="http://schemas.microsoft.com/office/drawing/2014/main" id="{72A7548A-98F2-B029-7C7F-047AABE6CE39}"/>
              </a:ext>
            </a:extLst>
          </p:cNvPr>
          <p:cNvSpPr>
            <a:spLocks noGrp="1" noRot="1" noChangeAspect="1" noTextEdit="1"/>
          </p:cNvSpPr>
          <p:nvPr>
            <p:ph type="sldImg"/>
          </p:nvPr>
        </p:nvSpPr>
        <p:spPr>
          <a:ln>
            <a:headEnd/>
            <a:tailEnd/>
          </a:ln>
        </p:spPr>
      </p:sp>
      <p:sp>
        <p:nvSpPr>
          <p:cNvPr id="203778" name="Notes Placeholder 2">
            <a:extLst>
              <a:ext uri="{FF2B5EF4-FFF2-40B4-BE49-F238E27FC236}">
                <a16:creationId xmlns:a16="http://schemas.microsoft.com/office/drawing/2014/main" id="{A170ADE6-D08F-A0C4-D054-566ED62147AF}"/>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3779" name="Slide Number Placeholder 3">
            <a:extLst>
              <a:ext uri="{FF2B5EF4-FFF2-40B4-BE49-F238E27FC236}">
                <a16:creationId xmlns:a16="http://schemas.microsoft.com/office/drawing/2014/main" id="{4CAEDADB-D651-8F69-22C9-FBDFD8D22F8E}"/>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C573934A-1E75-B84D-B7B8-D3DF4797966B}" type="slidenum">
              <a:rPr lang="en-US" altLang="en-US" sz="1200">
                <a:latin typeface="Calibri" panose="020F0502020204030204" pitchFamily="34" charset="0"/>
                <a:sym typeface="Calibri" panose="020F0502020204030204" pitchFamily="34" charset="0"/>
              </a:rPr>
              <a:pPr/>
              <a:t>48</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Slide Image Placeholder 1">
            <a:extLst>
              <a:ext uri="{FF2B5EF4-FFF2-40B4-BE49-F238E27FC236}">
                <a16:creationId xmlns:a16="http://schemas.microsoft.com/office/drawing/2014/main" id="{A68757EB-E893-57C0-D20A-515F7042027E}"/>
              </a:ext>
            </a:extLst>
          </p:cNvPr>
          <p:cNvSpPr>
            <a:spLocks noGrp="1" noRot="1" noChangeAspect="1" noTextEdit="1"/>
          </p:cNvSpPr>
          <p:nvPr>
            <p:ph type="sldImg"/>
          </p:nvPr>
        </p:nvSpPr>
        <p:spPr>
          <a:ln>
            <a:headEnd/>
            <a:tailEnd/>
          </a:ln>
        </p:spPr>
      </p:sp>
      <p:sp>
        <p:nvSpPr>
          <p:cNvPr id="205826" name="Notes Placeholder 2">
            <a:extLst>
              <a:ext uri="{FF2B5EF4-FFF2-40B4-BE49-F238E27FC236}">
                <a16:creationId xmlns:a16="http://schemas.microsoft.com/office/drawing/2014/main" id="{CA1137DC-9B8E-F328-EEA6-B1A8B194A2E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5827" name="Slide Number Placeholder 3">
            <a:extLst>
              <a:ext uri="{FF2B5EF4-FFF2-40B4-BE49-F238E27FC236}">
                <a16:creationId xmlns:a16="http://schemas.microsoft.com/office/drawing/2014/main" id="{A711230A-07C0-B5D4-57A0-411EC39FE1C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FE3C05C0-D4AA-2242-AD15-1B28A8D30824}" type="slidenum">
              <a:rPr lang="en-US" altLang="en-US" sz="1200">
                <a:latin typeface="Calibri" panose="020F0502020204030204" pitchFamily="34" charset="0"/>
                <a:sym typeface="Calibri" panose="020F0502020204030204" pitchFamily="34" charset="0"/>
              </a:rPr>
              <a:pPr/>
              <a:t>49</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Slide Image Placeholder 1">
            <a:extLst>
              <a:ext uri="{FF2B5EF4-FFF2-40B4-BE49-F238E27FC236}">
                <a16:creationId xmlns:a16="http://schemas.microsoft.com/office/drawing/2014/main" id="{323BE250-AEE5-B7C4-E9FE-29A33C1F2A07}"/>
              </a:ext>
            </a:extLst>
          </p:cNvPr>
          <p:cNvSpPr>
            <a:spLocks noGrp="1" noRot="1" noChangeAspect="1" noTextEdit="1"/>
          </p:cNvSpPr>
          <p:nvPr>
            <p:ph type="sldImg"/>
          </p:nvPr>
        </p:nvSpPr>
        <p:spPr>
          <a:ln>
            <a:headEnd/>
            <a:tailEnd/>
          </a:ln>
        </p:spPr>
      </p:sp>
      <p:sp>
        <p:nvSpPr>
          <p:cNvPr id="207874" name="Notes Placeholder 2">
            <a:extLst>
              <a:ext uri="{FF2B5EF4-FFF2-40B4-BE49-F238E27FC236}">
                <a16:creationId xmlns:a16="http://schemas.microsoft.com/office/drawing/2014/main" id="{432D5411-BE8D-E8A2-F547-1FBC551566F7}"/>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07875" name="Slide Number Placeholder 3">
            <a:extLst>
              <a:ext uri="{FF2B5EF4-FFF2-40B4-BE49-F238E27FC236}">
                <a16:creationId xmlns:a16="http://schemas.microsoft.com/office/drawing/2014/main" id="{097067B7-0C04-A293-904D-246FB1C27D7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B8653117-702E-984D-AFB8-80898AA23F67}" type="slidenum">
              <a:rPr lang="en-US" altLang="en-US" sz="1200">
                <a:latin typeface="Calibri" panose="020F0502020204030204" pitchFamily="34" charset="0"/>
                <a:sym typeface="Calibri" panose="020F0502020204030204" pitchFamily="34" charset="0"/>
              </a:rPr>
              <a:pPr/>
              <a:t>50</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0945" name="Shape 128">
            <a:extLst>
              <a:ext uri="{FF2B5EF4-FFF2-40B4-BE49-F238E27FC236}">
                <a16:creationId xmlns:a16="http://schemas.microsoft.com/office/drawing/2014/main" id="{4DAB515E-AF29-F10E-2720-252FB19B7C4D}"/>
              </a:ext>
            </a:extLst>
          </p:cNvPr>
          <p:cNvSpPr>
            <a:spLocks noGrp="1" noRot="1" noChangeAspect="1" noTextEdit="1"/>
          </p:cNvSpPr>
          <p:nvPr>
            <p:ph type="sldImg" idx="2"/>
          </p:nvPr>
        </p:nvSpPr>
        <p:spPr>
          <a:noFill/>
          <a:ln>
            <a:headEnd/>
            <a:tailEnd/>
          </a:ln>
        </p:spPr>
      </p:sp>
      <p:sp>
        <p:nvSpPr>
          <p:cNvPr id="210946" name="Shape 129">
            <a:extLst>
              <a:ext uri="{FF2B5EF4-FFF2-40B4-BE49-F238E27FC236}">
                <a16:creationId xmlns:a16="http://schemas.microsoft.com/office/drawing/2014/main" id="{186B04F2-B112-8E56-3280-978524E126C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10947" name="Shape 130">
            <a:extLst>
              <a:ext uri="{FF2B5EF4-FFF2-40B4-BE49-F238E27FC236}">
                <a16:creationId xmlns:a16="http://schemas.microsoft.com/office/drawing/2014/main" id="{34AC9CC0-9A17-A449-2134-CE3E7D392CE5}"/>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Font typeface="Arial" panose="020B0604020202020204" pitchFamily="34" charset="0"/>
              <a:buNone/>
            </a:pPr>
            <a:fld id="{5DE4FD7C-D72B-9548-9B3C-6B8257BF4286}" type="slidenum">
              <a:rPr lang="en-US" altLang="en-US"/>
              <a:pPr algn="l">
                <a:buFont typeface="Arial" panose="020B0604020202020204" pitchFamily="34" charset="0"/>
                <a:buNone/>
              </a:pPr>
              <a:t>52</a:t>
            </a:fld>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a:extLst>
              <a:ext uri="{FF2B5EF4-FFF2-40B4-BE49-F238E27FC236}">
                <a16:creationId xmlns:a16="http://schemas.microsoft.com/office/drawing/2014/main" id="{84967CAC-8BD5-1478-30E8-D863F2392BC1}"/>
              </a:ext>
            </a:extLst>
          </p:cNvPr>
          <p:cNvSpPr>
            <a:spLocks noGrp="1" noRot="1" noChangeAspect="1" noTextEdit="1"/>
          </p:cNvSpPr>
          <p:nvPr>
            <p:ph type="sldImg"/>
          </p:nvPr>
        </p:nvSpPr>
        <p:spPr>
          <a:ln>
            <a:headEnd/>
            <a:tailEnd/>
          </a:ln>
        </p:spPr>
      </p:sp>
      <p:sp>
        <p:nvSpPr>
          <p:cNvPr id="212994" name="Notes Placeholder 2">
            <a:extLst>
              <a:ext uri="{FF2B5EF4-FFF2-40B4-BE49-F238E27FC236}">
                <a16:creationId xmlns:a16="http://schemas.microsoft.com/office/drawing/2014/main" id="{584FF5D2-33A1-E05D-AE88-D2A552C08FD5}"/>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12995" name="Slide Number Placeholder 3">
            <a:extLst>
              <a:ext uri="{FF2B5EF4-FFF2-40B4-BE49-F238E27FC236}">
                <a16:creationId xmlns:a16="http://schemas.microsoft.com/office/drawing/2014/main" id="{8B7D2B0D-F7BA-9630-71A8-B9ED77A9878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8846F470-46EF-1749-9CAF-7B07E0F98EF0}" type="slidenum">
              <a:rPr lang="en-US" altLang="en-US" sz="1200">
                <a:latin typeface="Calibri" panose="020F0502020204030204" pitchFamily="34" charset="0"/>
                <a:sym typeface="Calibri" panose="020F0502020204030204" pitchFamily="34" charset="0"/>
              </a:rPr>
              <a:pPr/>
              <a:t>53</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81" name="Shape 197">
            <a:extLst>
              <a:ext uri="{FF2B5EF4-FFF2-40B4-BE49-F238E27FC236}">
                <a16:creationId xmlns:a16="http://schemas.microsoft.com/office/drawing/2014/main" id="{64119A80-15C7-06F4-CE94-2AE6E5F25A7E}"/>
              </a:ext>
            </a:extLst>
          </p:cNvPr>
          <p:cNvSpPr txBox="1">
            <a:spLocks noGrp="1" noChangeArrowheads="1"/>
          </p:cNvSpPr>
          <p:nvPr>
            <p:ph type="body" idx="1"/>
          </p:nvPr>
        </p:nvSpPr>
        <p:spPr bwMode="auto">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25282" name="Shape 198">
            <a:extLst>
              <a:ext uri="{FF2B5EF4-FFF2-40B4-BE49-F238E27FC236}">
                <a16:creationId xmlns:a16="http://schemas.microsoft.com/office/drawing/2014/main" id="{CAE68E60-A6F1-5B1F-F4F5-AA74E0B40202}"/>
              </a:ext>
            </a:extLst>
          </p:cNvPr>
          <p:cNvSpPr>
            <a:spLocks noGrp="1" noRot="1" noChangeAspect="1" noTextEdit="1"/>
          </p:cNvSpPr>
          <p:nvPr>
            <p:ph type="sldImg" idx="2"/>
          </p:nvPr>
        </p:nvSpPr>
        <p:spPr>
          <a:xfrm>
            <a:off x="381000" y="685800"/>
            <a:ext cx="6096000" cy="3429000"/>
          </a:xfrm>
          <a:custGeom>
            <a:avLst/>
            <a:gdLst>
              <a:gd name="T0" fmla="*/ 0 w 120000"/>
              <a:gd name="T1" fmla="*/ 0 h 120000"/>
              <a:gd name="T2" fmla="*/ 174193200 w 120000"/>
              <a:gd name="T3" fmla="*/ 0 h 120000"/>
              <a:gd name="T4" fmla="*/ 174193200 w 120000"/>
              <a:gd name="T5" fmla="*/ 97983675 h 120000"/>
              <a:gd name="T6" fmla="*/ 0 w 120000"/>
              <a:gd name="T7" fmla="*/ 97983675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headEnd/>
            <a:tailEnd/>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8353" name="Shape 515">
            <a:extLst>
              <a:ext uri="{FF2B5EF4-FFF2-40B4-BE49-F238E27FC236}">
                <a16:creationId xmlns:a16="http://schemas.microsoft.com/office/drawing/2014/main" id="{8F86DE9B-3B78-8344-6235-B024DB36C9E3}"/>
              </a:ext>
            </a:extLst>
          </p:cNvPr>
          <p:cNvSpPr>
            <a:spLocks noGrp="1" noRot="1" noChangeAspect="1" noTextEdit="1"/>
          </p:cNvSpPr>
          <p:nvPr>
            <p:ph type="sldImg" idx="2"/>
          </p:nvPr>
        </p:nvSpPr>
        <p:spPr>
          <a:noFill/>
          <a:ln>
            <a:headEnd/>
            <a:tailEnd/>
          </a:ln>
        </p:spPr>
      </p:sp>
      <p:sp>
        <p:nvSpPr>
          <p:cNvPr id="228354" name="Shape 516">
            <a:extLst>
              <a:ext uri="{FF2B5EF4-FFF2-40B4-BE49-F238E27FC236}">
                <a16:creationId xmlns:a16="http://schemas.microsoft.com/office/drawing/2014/main" id="{DC5866A8-A8FD-DAE8-9E65-333F4CC39434}"/>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tIns="45700" bIns="45700" numCol="1" compatLnSpc="1">
            <a:prstTxWarp prst="textNoShape">
              <a:avLst/>
            </a:prstTxWarp>
          </a:bodyPr>
          <a:lstStyle/>
          <a:p>
            <a:pPr eaLnBrk="1" hangingPunct="1">
              <a:spcBef>
                <a:spcPct val="0"/>
              </a:spcBef>
              <a:buClr>
                <a:srgbClr val="000000"/>
              </a:buClr>
              <a:buSzPct val="25000"/>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a:p>
            <a:pPr eaLnBrk="1" hangingPunct="1">
              <a:spcBef>
                <a:spcPct val="0"/>
              </a:spcBef>
              <a:buClr>
                <a:srgbClr val="000000"/>
              </a:buClr>
              <a:buSzPct val="25000"/>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228355" name="Shape 517">
            <a:extLst>
              <a:ext uri="{FF2B5EF4-FFF2-40B4-BE49-F238E27FC236}">
                <a16:creationId xmlns:a16="http://schemas.microsoft.com/office/drawing/2014/main" id="{74AA7811-CE31-B049-9FBB-14E0511EE21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ClrTx/>
              <a:buFontTx/>
              <a:buNone/>
            </a:pPr>
            <a:fld id="{B8C8B472-CA1A-3F4B-B74E-6ED6E430AE1A}" type="slidenum">
              <a:rPr lang="en-US" altLang="en-US" sz="1200">
                <a:latin typeface="Calibri" panose="020F0502020204030204" pitchFamily="34" charset="0"/>
                <a:sym typeface="Calibri" panose="020F0502020204030204" pitchFamily="34" charset="0"/>
              </a:rPr>
              <a:pPr>
                <a:buClrTx/>
                <a:buFontTx/>
                <a:buNone/>
              </a:pPr>
              <a:t>66</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Slide Image Placeholder 1">
            <a:extLst>
              <a:ext uri="{FF2B5EF4-FFF2-40B4-BE49-F238E27FC236}">
                <a16:creationId xmlns:a16="http://schemas.microsoft.com/office/drawing/2014/main" id="{4914AE9E-6166-F988-5896-83A1F8DDBC8A}"/>
              </a:ext>
            </a:extLst>
          </p:cNvPr>
          <p:cNvSpPr>
            <a:spLocks noGrp="1" noRot="1" noChangeAspect="1" noTextEdit="1"/>
          </p:cNvSpPr>
          <p:nvPr>
            <p:ph type="sldImg"/>
          </p:nvPr>
        </p:nvSpPr>
        <p:spPr>
          <a:ln>
            <a:headEnd/>
            <a:tailEnd/>
          </a:ln>
        </p:spPr>
      </p:sp>
      <p:sp>
        <p:nvSpPr>
          <p:cNvPr id="130050" name="Notes Placeholder 2">
            <a:extLst>
              <a:ext uri="{FF2B5EF4-FFF2-40B4-BE49-F238E27FC236}">
                <a16:creationId xmlns:a16="http://schemas.microsoft.com/office/drawing/2014/main" id="{DF212FE5-A746-205B-2784-40482B5BDBAE}"/>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0051" name="Slide Number Placeholder 3">
            <a:extLst>
              <a:ext uri="{FF2B5EF4-FFF2-40B4-BE49-F238E27FC236}">
                <a16:creationId xmlns:a16="http://schemas.microsoft.com/office/drawing/2014/main" id="{4CBADF8F-3E3C-AD03-5538-DE8BB781D7ED}"/>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F9EE98F-FA9D-9E43-A173-2FA21DBF0B9D}" type="slidenum">
              <a:rPr lang="en-US" altLang="en-US" sz="1200">
                <a:latin typeface="Calibri" panose="020F0502020204030204" pitchFamily="34" charset="0"/>
                <a:sym typeface="Calibri" panose="020F0502020204030204" pitchFamily="34" charset="0"/>
              </a:rPr>
              <a:pPr/>
              <a:t>5</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Slide Image Placeholder 1">
            <a:extLst>
              <a:ext uri="{FF2B5EF4-FFF2-40B4-BE49-F238E27FC236}">
                <a16:creationId xmlns:a16="http://schemas.microsoft.com/office/drawing/2014/main" id="{8B96DD61-C7F6-408F-F727-A2283165EB8B}"/>
              </a:ext>
            </a:extLst>
          </p:cNvPr>
          <p:cNvSpPr>
            <a:spLocks noGrp="1" noRot="1" noChangeAspect="1" noTextEdit="1"/>
          </p:cNvSpPr>
          <p:nvPr>
            <p:ph type="sldImg"/>
          </p:nvPr>
        </p:nvSpPr>
        <p:spPr>
          <a:ln>
            <a:headEnd/>
            <a:tailEnd/>
          </a:ln>
        </p:spPr>
      </p:sp>
      <p:sp>
        <p:nvSpPr>
          <p:cNvPr id="231426" name="Notes Placeholder 2">
            <a:extLst>
              <a:ext uri="{FF2B5EF4-FFF2-40B4-BE49-F238E27FC236}">
                <a16:creationId xmlns:a16="http://schemas.microsoft.com/office/drawing/2014/main" id="{67742F8D-87E2-4757-DE6E-F1D7D97F1746}"/>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r>
              <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Performance of enterprise algorithm is better than baseline.</a:t>
            </a:r>
          </a:p>
        </p:txBody>
      </p:sp>
      <p:sp>
        <p:nvSpPr>
          <p:cNvPr id="231427" name="Slide Number Placeholder 3">
            <a:extLst>
              <a:ext uri="{FF2B5EF4-FFF2-40B4-BE49-F238E27FC236}">
                <a16:creationId xmlns:a16="http://schemas.microsoft.com/office/drawing/2014/main" id="{720325AF-2998-BD15-3BDE-8408331C78A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330DE446-D74D-974B-B0ED-8367C584B128}" type="slidenum">
              <a:rPr lang="en-US" altLang="en-US" sz="1200">
                <a:latin typeface="Calibri" panose="020F0502020204030204" pitchFamily="34" charset="0"/>
                <a:sym typeface="Calibri" panose="020F0502020204030204" pitchFamily="34" charset="0"/>
              </a:rPr>
              <a:pPr/>
              <a:t>68</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a:extLst>
              <a:ext uri="{FF2B5EF4-FFF2-40B4-BE49-F238E27FC236}">
                <a16:creationId xmlns:a16="http://schemas.microsoft.com/office/drawing/2014/main" id="{EF3C3B8A-2FBD-1E8A-41C4-852B78B4FFDC}"/>
              </a:ext>
            </a:extLst>
          </p:cNvPr>
          <p:cNvSpPr>
            <a:spLocks noGrp="1" noRot="1" noChangeAspect="1" noTextEdit="1"/>
          </p:cNvSpPr>
          <p:nvPr>
            <p:ph type="sldImg"/>
          </p:nvPr>
        </p:nvSpPr>
        <p:spPr>
          <a:ln>
            <a:headEnd/>
            <a:tailEnd/>
          </a:ln>
        </p:spPr>
      </p:sp>
      <p:sp>
        <p:nvSpPr>
          <p:cNvPr id="233474" name="Notes Placeholder 2">
            <a:extLst>
              <a:ext uri="{FF2B5EF4-FFF2-40B4-BE49-F238E27FC236}">
                <a16:creationId xmlns:a16="http://schemas.microsoft.com/office/drawing/2014/main" id="{D52742F4-F1EB-324E-220E-C22D44F9A9DE}"/>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r>
              <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rPr>
              <a:t>Performance of enterprise algorithm is better than baseline.</a:t>
            </a:r>
          </a:p>
        </p:txBody>
      </p:sp>
      <p:sp>
        <p:nvSpPr>
          <p:cNvPr id="233475" name="Slide Number Placeholder 3">
            <a:extLst>
              <a:ext uri="{FF2B5EF4-FFF2-40B4-BE49-F238E27FC236}">
                <a16:creationId xmlns:a16="http://schemas.microsoft.com/office/drawing/2014/main" id="{CEF70EA5-D5F2-E8C1-C913-9F276C439EA2}"/>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6D2AB680-AE55-4641-884B-0B5061FB2E5E}" type="slidenum">
              <a:rPr lang="en-US" altLang="en-US" sz="1200">
                <a:latin typeface="Calibri" panose="020F0502020204030204" pitchFamily="34" charset="0"/>
                <a:sym typeface="Calibri" panose="020F0502020204030204" pitchFamily="34" charset="0"/>
              </a:rPr>
              <a:pPr/>
              <a:t>69</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a:extLst>
              <a:ext uri="{FF2B5EF4-FFF2-40B4-BE49-F238E27FC236}">
                <a16:creationId xmlns:a16="http://schemas.microsoft.com/office/drawing/2014/main" id="{3A4B5ADD-8CF1-B388-B58C-5FC392A2B7ED}"/>
              </a:ext>
            </a:extLst>
          </p:cNvPr>
          <p:cNvSpPr>
            <a:spLocks noGrp="1" noRot="1" noChangeAspect="1" noTextEdit="1"/>
          </p:cNvSpPr>
          <p:nvPr>
            <p:ph type="sldImg"/>
          </p:nvPr>
        </p:nvSpPr>
        <p:spPr>
          <a:ln>
            <a:headEnd/>
            <a:tailEnd/>
          </a:ln>
        </p:spPr>
      </p:sp>
      <p:sp>
        <p:nvSpPr>
          <p:cNvPr id="132098" name="Notes Placeholder 2">
            <a:extLst>
              <a:ext uri="{FF2B5EF4-FFF2-40B4-BE49-F238E27FC236}">
                <a16:creationId xmlns:a16="http://schemas.microsoft.com/office/drawing/2014/main" id="{FEE557A6-34D1-0409-33EB-D721731AAE8C}"/>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2099" name="Slide Number Placeholder 3">
            <a:extLst>
              <a:ext uri="{FF2B5EF4-FFF2-40B4-BE49-F238E27FC236}">
                <a16:creationId xmlns:a16="http://schemas.microsoft.com/office/drawing/2014/main" id="{8C25F21D-0BC0-F7E9-2DDC-4245DD08CA2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7904DD18-390B-EA4B-B803-513F31F27070}" type="slidenum">
              <a:rPr lang="en-US" altLang="en-US" sz="1200">
                <a:latin typeface="Calibri" panose="020F0502020204030204" pitchFamily="34" charset="0"/>
                <a:sym typeface="Calibri" panose="020F0502020204030204" pitchFamily="34" charset="0"/>
              </a:rPr>
              <a:pPr/>
              <a:t>6</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Slide Image Placeholder 1">
            <a:extLst>
              <a:ext uri="{FF2B5EF4-FFF2-40B4-BE49-F238E27FC236}">
                <a16:creationId xmlns:a16="http://schemas.microsoft.com/office/drawing/2014/main" id="{80C1F819-2C97-4830-6D24-DAAE97B96860}"/>
              </a:ext>
            </a:extLst>
          </p:cNvPr>
          <p:cNvSpPr>
            <a:spLocks noGrp="1" noRot="1" noChangeAspect="1" noTextEdit="1"/>
          </p:cNvSpPr>
          <p:nvPr>
            <p:ph type="sldImg"/>
          </p:nvPr>
        </p:nvSpPr>
        <p:spPr>
          <a:ln>
            <a:headEnd/>
            <a:tailEnd/>
          </a:ln>
        </p:spPr>
      </p:sp>
      <p:sp>
        <p:nvSpPr>
          <p:cNvPr id="134146" name="Notes Placeholder 2">
            <a:extLst>
              <a:ext uri="{FF2B5EF4-FFF2-40B4-BE49-F238E27FC236}">
                <a16:creationId xmlns:a16="http://schemas.microsoft.com/office/drawing/2014/main" id="{48E6B3A6-D69E-4F18-C710-5D1867B74210}"/>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4147" name="Slide Number Placeholder 3">
            <a:extLst>
              <a:ext uri="{FF2B5EF4-FFF2-40B4-BE49-F238E27FC236}">
                <a16:creationId xmlns:a16="http://schemas.microsoft.com/office/drawing/2014/main" id="{99B9C0EF-07A5-2801-F4AD-DE617DA7F953}"/>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122D60AA-C997-394C-B3E9-58EE377753AB}" type="slidenum">
              <a:rPr lang="en-US" altLang="en-US" sz="1200">
                <a:latin typeface="Calibri" panose="020F0502020204030204" pitchFamily="34" charset="0"/>
                <a:sym typeface="Calibri" panose="020F0502020204030204" pitchFamily="34" charset="0"/>
              </a:rPr>
              <a:pPr/>
              <a:t>7</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Slide Image Placeholder 1">
            <a:extLst>
              <a:ext uri="{FF2B5EF4-FFF2-40B4-BE49-F238E27FC236}">
                <a16:creationId xmlns:a16="http://schemas.microsoft.com/office/drawing/2014/main" id="{54C2B0E9-26FF-C193-84BB-75CC1C91573C}"/>
              </a:ext>
            </a:extLst>
          </p:cNvPr>
          <p:cNvSpPr>
            <a:spLocks noGrp="1" noRot="1" noChangeAspect="1" noTextEdit="1"/>
          </p:cNvSpPr>
          <p:nvPr>
            <p:ph type="sldImg"/>
          </p:nvPr>
        </p:nvSpPr>
        <p:spPr>
          <a:ln>
            <a:headEnd/>
            <a:tailEnd/>
          </a:ln>
        </p:spPr>
      </p:sp>
      <p:sp>
        <p:nvSpPr>
          <p:cNvPr id="136194" name="Notes Placeholder 2">
            <a:extLst>
              <a:ext uri="{FF2B5EF4-FFF2-40B4-BE49-F238E27FC236}">
                <a16:creationId xmlns:a16="http://schemas.microsoft.com/office/drawing/2014/main" id="{FEA4C445-E2A5-D36C-DB61-FA179386D90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6195" name="Slide Number Placeholder 3">
            <a:extLst>
              <a:ext uri="{FF2B5EF4-FFF2-40B4-BE49-F238E27FC236}">
                <a16:creationId xmlns:a16="http://schemas.microsoft.com/office/drawing/2014/main" id="{39C3830F-990A-FF57-CEAD-2E3ECE125C8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SzPts val="300"/>
            </a:pPr>
            <a:fld id="{DDDBDFD8-46CA-F745-B309-33C7BEEAD3A2}" type="slidenum">
              <a:rPr lang="en-US" altLang="en-US" sz="1200">
                <a:latin typeface="Calibri" panose="020F0502020204030204" pitchFamily="34" charset="0"/>
                <a:sym typeface="Calibri" panose="020F0502020204030204" pitchFamily="34" charset="0"/>
              </a:rPr>
              <a:pPr>
                <a:buSzPts val="300"/>
              </a:pPr>
              <a:t>8</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a:extLst>
              <a:ext uri="{FF2B5EF4-FFF2-40B4-BE49-F238E27FC236}">
                <a16:creationId xmlns:a16="http://schemas.microsoft.com/office/drawing/2014/main" id="{24E73B81-3CFD-C1A9-7C54-60A8941D5F4B}"/>
              </a:ext>
            </a:extLst>
          </p:cNvPr>
          <p:cNvSpPr>
            <a:spLocks noGrp="1" noRot="1" noChangeAspect="1" noTextEdit="1"/>
          </p:cNvSpPr>
          <p:nvPr>
            <p:ph type="sldImg"/>
          </p:nvPr>
        </p:nvSpPr>
        <p:spPr>
          <a:ln>
            <a:headEnd/>
            <a:tailEnd/>
          </a:ln>
        </p:spPr>
      </p:sp>
      <p:sp>
        <p:nvSpPr>
          <p:cNvPr id="139266" name="Notes Placeholder 2">
            <a:extLst>
              <a:ext uri="{FF2B5EF4-FFF2-40B4-BE49-F238E27FC236}">
                <a16:creationId xmlns:a16="http://schemas.microsoft.com/office/drawing/2014/main" id="{516FC67F-C89E-AFB0-5D3D-00C84CD57542}"/>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39267" name="Slide Number Placeholder 3">
            <a:extLst>
              <a:ext uri="{FF2B5EF4-FFF2-40B4-BE49-F238E27FC236}">
                <a16:creationId xmlns:a16="http://schemas.microsoft.com/office/drawing/2014/main" id="{17A2C23B-A94D-6CED-0087-848BF88EDB80}"/>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fld id="{D7FF0B31-69D3-E244-A623-05681351E92C}" type="slidenum">
              <a:rPr lang="en-US" altLang="en-US" sz="1200">
                <a:latin typeface="Calibri" panose="020F0502020204030204" pitchFamily="34" charset="0"/>
                <a:sym typeface="Calibri" panose="020F0502020204030204" pitchFamily="34" charset="0"/>
              </a:rPr>
              <a:pPr/>
              <a:t>10</a:t>
            </a:fld>
            <a:endParaRPr lang="en-US" altLang="en-US" sz="1200">
              <a:latin typeface="Calibri" panose="020F0502020204030204" pitchFamily="34" charset="0"/>
              <a:sym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3" name="Shape 128">
            <a:extLst>
              <a:ext uri="{FF2B5EF4-FFF2-40B4-BE49-F238E27FC236}">
                <a16:creationId xmlns:a16="http://schemas.microsoft.com/office/drawing/2014/main" id="{C5A3567E-8883-6742-5594-C4ACB2D5D576}"/>
              </a:ext>
            </a:extLst>
          </p:cNvPr>
          <p:cNvSpPr>
            <a:spLocks noGrp="1" noRot="1" noChangeAspect="1" noTextEdit="1"/>
          </p:cNvSpPr>
          <p:nvPr>
            <p:ph type="sldImg" idx="2"/>
          </p:nvPr>
        </p:nvSpPr>
        <p:spPr>
          <a:noFill/>
          <a:ln>
            <a:headEnd/>
            <a:tailEnd/>
          </a:ln>
        </p:spPr>
      </p:sp>
      <p:sp>
        <p:nvSpPr>
          <p:cNvPr id="141314" name="Shape 129">
            <a:extLst>
              <a:ext uri="{FF2B5EF4-FFF2-40B4-BE49-F238E27FC236}">
                <a16:creationId xmlns:a16="http://schemas.microsoft.com/office/drawing/2014/main" id="{6E9E9C38-A923-8FB3-1028-CE87914A2915}"/>
              </a:ext>
            </a:extLst>
          </p:cNvPr>
          <p:cNvSpPr txBox="1">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spcBef>
                <a:spcPct val="0"/>
              </a:spcBef>
              <a:buClr>
                <a:srgbClr val="000000"/>
              </a:buClr>
              <a:buFont typeface="Calibri" panose="020F0502020204030204" pitchFamily="34" charset="0"/>
              <a:buNone/>
            </a:pPr>
            <a:endParaRPr lang="en-US" altLang="en-US">
              <a:solidFill>
                <a:srgbClr val="000000"/>
              </a:solidFill>
              <a:latin typeface="Calibri" panose="020F0502020204030204" pitchFamily="34" charset="0"/>
              <a:ea typeface="Calibri" panose="020F0502020204030204" pitchFamily="34" charset="0"/>
              <a:cs typeface="Calibri" panose="020F0502020204030204" pitchFamily="34" charset="0"/>
              <a:sym typeface="Calibri" panose="020F0502020204030204" pitchFamily="34" charset="0"/>
            </a:endParaRPr>
          </a:p>
        </p:txBody>
      </p:sp>
      <p:sp>
        <p:nvSpPr>
          <p:cNvPr id="141315" name="Shape 130">
            <a:extLst>
              <a:ext uri="{FF2B5EF4-FFF2-40B4-BE49-F238E27FC236}">
                <a16:creationId xmlns:a16="http://schemas.microsoft.com/office/drawing/2014/main" id="{DDDA88B2-4734-21C3-BD42-1101D19B3C16}"/>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l">
              <a:buFont typeface="Arial" panose="020B0604020202020204" pitchFamily="34" charset="0"/>
              <a:buNone/>
            </a:pPr>
            <a:fld id="{0FDDA777-9ADD-A34E-91E3-5838887D6BCA}" type="slidenum">
              <a:rPr lang="en-US" altLang="en-US"/>
              <a:pPr algn="l">
                <a:buFont typeface="Arial" panose="020B0604020202020204" pitchFamily="34" charset="0"/>
                <a:buNone/>
              </a:pPr>
              <a:t>11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Slide" type="title">
  <p:cSld name="TITLE">
    <p:spTree>
      <p:nvGrpSpPr>
        <p:cNvPr id="1" name="Shape 28"/>
        <p:cNvGrpSpPr/>
        <p:nvPr/>
      </p:nvGrpSpPr>
      <p:grpSpPr>
        <a:xfrm>
          <a:off x="0" y="0"/>
          <a:ext cx="0" cy="0"/>
          <a:chOff x="0" y="0"/>
          <a:chExt cx="0" cy="0"/>
        </a:xfrm>
      </p:grpSpPr>
      <p:sp>
        <p:nvSpPr>
          <p:cNvPr id="29" name="Google Shape;29;gefc1fdaf91_0_29"/>
          <p:cNvSpPr txBox="1">
            <a:spLocks noGrp="1"/>
          </p:cNvSpPr>
          <p:nvPr>
            <p:ph type="ctrTitle"/>
          </p:nvPr>
        </p:nvSpPr>
        <p:spPr>
          <a:xfrm>
            <a:off x="914400" y="2130425"/>
            <a:ext cx="10363200" cy="1470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 name="Google Shape;30;gefc1fdaf91_0_29"/>
          <p:cNvSpPr txBox="1">
            <a:spLocks noGrp="1"/>
          </p:cNvSpPr>
          <p:nvPr>
            <p:ph type="subTitle" idx="1"/>
          </p:nvPr>
        </p:nvSpPr>
        <p:spPr>
          <a:xfrm>
            <a:off x="1828805" y="3886200"/>
            <a:ext cx="8534400" cy="1752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1" name="Google Shape;31;gefc1fdaf91_0_29"/>
          <p:cNvSpPr txBox="1">
            <a:spLocks noGrp="1"/>
          </p:cNvSpPr>
          <p:nvPr>
            <p:ph type="dt" idx="10"/>
          </p:nvPr>
        </p:nvSpPr>
        <p:spPr>
          <a:xfrm>
            <a:off x="609602" y="6356356"/>
            <a:ext cx="2844900" cy="3651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gefc1fdaf91_0_29"/>
          <p:cNvSpPr txBox="1">
            <a:spLocks noGrp="1"/>
          </p:cNvSpPr>
          <p:nvPr>
            <p:ph type="ftr" idx="11"/>
          </p:nvPr>
        </p:nvSpPr>
        <p:spPr>
          <a:xfrm>
            <a:off x="4165600" y="6356356"/>
            <a:ext cx="3860700" cy="3651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Google Shape;33;gefc1fdaf91_0_29"/>
          <p:cNvSpPr txBox="1">
            <a:spLocks noGrp="1"/>
          </p:cNvSpPr>
          <p:nvPr>
            <p:ph type="sldNum" idx="12"/>
          </p:nvPr>
        </p:nvSpPr>
        <p:spPr>
          <a:xfrm>
            <a:off x="9107482" y="6356356"/>
            <a:ext cx="2844900" cy="365100"/>
          </a:xfrm>
          <a:prstGeom prst="rect">
            <a:avLst/>
          </a:prstGeom>
          <a:noFill/>
          <a:ln>
            <a:noFill/>
          </a:ln>
        </p:spPr>
        <p:txBody>
          <a:bodyPr spcFirstLastPara="1" wrap="square" lIns="91425" tIns="45700" rIns="91425" bIns="45700" anchor="ctr" anchorCtr="0">
            <a:noAutofit/>
          </a:bodyPr>
          <a:lstStyle>
            <a:lvl1pPr marL="0" lvl="0"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1pPr>
            <a:lvl2pPr marL="0" lvl="1"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2pPr>
            <a:lvl3pPr marL="0" lvl="2"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3pPr>
            <a:lvl4pPr marL="0" lvl="3"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4pPr>
            <a:lvl5pPr marL="0" lvl="4"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5pPr>
            <a:lvl6pPr marL="0" lvl="5"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6pPr>
            <a:lvl7pPr marL="0" lvl="6"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7pPr>
            <a:lvl8pPr marL="0" lvl="7"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8pPr>
            <a:lvl9pPr marL="0" lvl="8" indent="0" algn="r" rtl="0">
              <a:lnSpc>
                <a:spcPct val="100000"/>
              </a:lnSpc>
              <a:spcBef>
                <a:spcPts val="0"/>
              </a:spcBef>
              <a:spcAft>
                <a:spcPts val="0"/>
              </a:spcAft>
              <a:buClr>
                <a:schemeClr val="lt1"/>
              </a:buClr>
              <a:buSzPts val="300"/>
              <a:buFont typeface="Calibri"/>
              <a:buNone/>
              <a:defRPr sz="1200">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A47C53-A719-2D00-2721-952BFE0EF1D0}"/>
              </a:ext>
            </a:extLst>
          </p:cNvPr>
          <p:cNvSpPr>
            <a:spLocks noGrp="1" noChangeArrowheads="1"/>
          </p:cNvSpPr>
          <p:nvPr>
            <p:ph type="dt" sz="half" idx="10"/>
          </p:nvPr>
        </p:nvSpPr>
        <p:spPr bwMode="auto"/>
        <p:txBody>
          <a:bodyPr/>
          <a:lstStyle>
            <a:lvl1pPr>
              <a:defRPr>
                <a:latin typeface="Arial" panose="020B0604020202020204" pitchFamily="34" charset="0"/>
              </a:defRPr>
            </a:lvl1pPr>
          </a:lstStyle>
          <a:p>
            <a:pPr>
              <a:defRPr/>
            </a:pPr>
            <a:endParaRPr lang="en-US" altLang="en-US"/>
          </a:p>
        </p:txBody>
      </p:sp>
      <p:sp>
        <p:nvSpPr>
          <p:cNvPr id="5" name="Slide Number Placeholder 5">
            <a:extLst>
              <a:ext uri="{FF2B5EF4-FFF2-40B4-BE49-F238E27FC236}">
                <a16:creationId xmlns:a16="http://schemas.microsoft.com/office/drawing/2014/main" id="{E87A55FC-0C0B-9D00-1BBC-DFDFB0DF0D3C}"/>
              </a:ext>
            </a:extLst>
          </p:cNvPr>
          <p:cNvSpPr>
            <a:spLocks noGrp="1" noChangeArrowheads="1"/>
          </p:cNvSpPr>
          <p:nvPr>
            <p:ph type="sldNum" sz="quarter" idx="11"/>
          </p:nvPr>
        </p:nvSpPr>
        <p:spPr bwMode="auto"/>
        <p:txBody>
          <a:bodyPr/>
          <a:lstStyle>
            <a:lvl1pPr>
              <a:defRPr>
                <a:latin typeface="Arial" panose="020B0604020202020204" pitchFamily="34" charset="0"/>
              </a:defRPr>
            </a:lvl1pPr>
          </a:lstStyle>
          <a:p>
            <a:pPr>
              <a:defRPr/>
            </a:pPr>
            <a:fld id="{26CC889D-5D02-3D4E-8DD7-0C88F5D46975}" type="slidenum">
              <a:rPr lang="en-US" altLang="en-US"/>
              <a:pPr>
                <a:defRPr/>
              </a:pPr>
              <a:t>‹#›</a:t>
            </a:fld>
            <a:endParaRPr lang="en-US" altLang="en-US"/>
          </a:p>
        </p:txBody>
      </p:sp>
    </p:spTree>
    <p:extLst>
      <p:ext uri="{BB962C8B-B14F-4D97-AF65-F5344CB8AC3E}">
        <p14:creationId xmlns:p14="http://schemas.microsoft.com/office/powerpoint/2010/main" val="154455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87CF2E-7504-AF89-C739-0E3EC4A6FCD6}"/>
              </a:ext>
            </a:extLst>
          </p:cNvPr>
          <p:cNvSpPr>
            <a:spLocks noGrp="1" noChangeArrowheads="1"/>
          </p:cNvSpPr>
          <p:nvPr>
            <p:ph type="dt" sz="half" idx="10"/>
          </p:nvPr>
        </p:nvSpPr>
        <p:spPr bwMode="auto"/>
        <p:txBody>
          <a:bodyPr/>
          <a:lstStyle>
            <a:lvl1pPr>
              <a:defRPr>
                <a:latin typeface="Arial" panose="020B0604020202020204" pitchFamily="34" charset="0"/>
              </a:defRPr>
            </a:lvl1pPr>
          </a:lstStyle>
          <a:p>
            <a:pPr>
              <a:defRPr/>
            </a:pPr>
            <a:endParaRPr lang="en-US" altLang="en-US"/>
          </a:p>
        </p:txBody>
      </p:sp>
      <p:sp>
        <p:nvSpPr>
          <p:cNvPr id="5" name="Slide Number Placeholder 5">
            <a:extLst>
              <a:ext uri="{FF2B5EF4-FFF2-40B4-BE49-F238E27FC236}">
                <a16:creationId xmlns:a16="http://schemas.microsoft.com/office/drawing/2014/main" id="{2952DB1E-AC11-A66D-B59E-542C25DA5A13}"/>
              </a:ext>
            </a:extLst>
          </p:cNvPr>
          <p:cNvSpPr>
            <a:spLocks noGrp="1" noChangeArrowheads="1"/>
          </p:cNvSpPr>
          <p:nvPr>
            <p:ph type="sldNum" sz="quarter" idx="11"/>
          </p:nvPr>
        </p:nvSpPr>
        <p:spPr bwMode="auto"/>
        <p:txBody>
          <a:bodyPr/>
          <a:lstStyle>
            <a:lvl1pPr>
              <a:defRPr>
                <a:latin typeface="Arial" panose="020B0604020202020204" pitchFamily="34" charset="0"/>
              </a:defRPr>
            </a:lvl1pPr>
          </a:lstStyle>
          <a:p>
            <a:pPr>
              <a:defRPr/>
            </a:pPr>
            <a:fld id="{7E47336F-93AD-704B-8BAF-CD6F1AE24334}" type="slidenum">
              <a:rPr lang="en-US" altLang="en-US"/>
              <a:pPr>
                <a:defRPr/>
              </a:pPr>
              <a:t>‹#›</a:t>
            </a:fld>
            <a:endParaRPr lang="en-US" altLang="en-US"/>
          </a:p>
        </p:txBody>
      </p:sp>
    </p:spTree>
    <p:extLst>
      <p:ext uri="{BB962C8B-B14F-4D97-AF65-F5344CB8AC3E}">
        <p14:creationId xmlns:p14="http://schemas.microsoft.com/office/powerpoint/2010/main" val="25842941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609600" y="-46037"/>
            <a:ext cx="10972800" cy="1143000"/>
          </a:xfrm>
          <a:prstGeom prst="rect">
            <a:avLst/>
          </a:prstGeom>
          <a:noFill/>
          <a:ln>
            <a:noFill/>
          </a:ln>
        </p:spPr>
        <p:txBody>
          <a:bodyPr lIns="91425" tIns="91425" rIns="91425" bIns="91425"/>
          <a:lstStyle>
            <a:lvl1pPr marL="0" marR="0" lvl="0" indent="0" algn="ctr" rtl="0">
              <a:lnSpc>
                <a:spcPct val="100000"/>
              </a:lnSpc>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1pPr>
            <a:lvl2pPr marL="0" marR="0" lvl="1"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2pPr>
            <a:lvl3pPr marL="0" marR="0" lvl="2"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3pPr>
            <a:lvl4pPr marL="0" marR="0" lvl="3"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4pPr>
            <a:lvl5pPr marL="0" marR="0" lvl="4" indent="0" algn="ctr" rtl="0">
              <a:spcBef>
                <a:spcPts val="0"/>
              </a:spcBef>
              <a:spcAft>
                <a:spcPts val="0"/>
              </a:spcAft>
              <a:buClr>
                <a:schemeClr val="lt1"/>
              </a:buClr>
              <a:buFont typeface="Calibri"/>
              <a:buNone/>
              <a:defRPr sz="3600" b="0" i="0" u="none" strike="noStrike" cap="none">
                <a:solidFill>
                  <a:schemeClr val="lt1"/>
                </a:solidFill>
                <a:latin typeface="Calibri"/>
                <a:ea typeface="Calibri"/>
                <a:cs typeface="Calibri"/>
                <a:sym typeface="Calibri"/>
              </a:defRPr>
            </a:lvl5pPr>
            <a:lvl6pPr marL="457200" marR="0" lvl="5"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6pPr>
            <a:lvl7pPr marL="914400" marR="0" lvl="6"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7pPr>
            <a:lvl8pPr marL="1371600" marR="0" lvl="7"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8pPr>
            <a:lvl9pPr marL="1828800" marR="0" lvl="8" indent="0" algn="ctr" rtl="0">
              <a:spcBef>
                <a:spcPts val="0"/>
              </a:spcBef>
              <a:spcAft>
                <a:spcPts val="0"/>
              </a:spcAft>
              <a:buClr>
                <a:schemeClr val="lt1"/>
              </a:buClr>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1" name="Shape 41"/>
          <p:cNvSpPr txBox="1">
            <a:spLocks noGrp="1"/>
          </p:cNvSpPr>
          <p:nvPr>
            <p:ph type="body" idx="1"/>
          </p:nvPr>
        </p:nvSpPr>
        <p:spPr>
          <a:xfrm>
            <a:off x="609601" y="1600201"/>
            <a:ext cx="5384799" cy="4526100"/>
          </a:xfrm>
          <a:prstGeom prst="rect">
            <a:avLst/>
          </a:prstGeom>
          <a:noFill/>
          <a:ln>
            <a:noFill/>
          </a:ln>
        </p:spPr>
        <p:txBody>
          <a:bodyPr lIns="91425" tIns="91425" rIns="91425" bIns="91425"/>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6197603" y="1600201"/>
            <a:ext cx="5384799" cy="4526100"/>
          </a:xfrm>
          <a:prstGeom prst="rect">
            <a:avLst/>
          </a:prstGeom>
          <a:noFill/>
          <a:ln>
            <a:noFill/>
          </a:ln>
        </p:spPr>
        <p:txBody>
          <a:bodyPr lIns="91425" tIns="91425" rIns="91425" bIns="91425"/>
          <a:lstStyle>
            <a:lvl1pPr marL="342900" marR="0" lvl="0" indent="12700" algn="l" rtl="0">
              <a:lnSpc>
                <a:spcPct val="100000"/>
              </a:lnSpc>
              <a:spcBef>
                <a:spcPts val="560"/>
              </a:spcBef>
              <a:spcAft>
                <a:spcPts val="0"/>
              </a:spcAft>
              <a:buClr>
                <a:schemeClr val="lt1"/>
              </a:buClr>
              <a:buSzPct val="100000"/>
              <a:buFont typeface="Arial"/>
              <a:buChar char="•"/>
              <a:defRPr sz="2800" b="0" i="0" u="none" strike="noStrike" cap="none">
                <a:solidFill>
                  <a:schemeClr val="lt1"/>
                </a:solidFill>
                <a:latin typeface="Calibri"/>
                <a:ea typeface="Calibri"/>
                <a:cs typeface="Calibri"/>
                <a:sym typeface="Calibri"/>
              </a:defRPr>
            </a:lvl1pPr>
            <a:lvl2pPr marL="742950" marR="0" lvl="1" indent="19050" algn="l" rtl="0">
              <a:lnSpc>
                <a:spcPct val="100000"/>
              </a:lnSpc>
              <a:spcBef>
                <a:spcPts val="480"/>
              </a:spcBef>
              <a:spcAft>
                <a:spcPts val="0"/>
              </a:spcAft>
              <a:buClr>
                <a:schemeClr val="lt1"/>
              </a:buClr>
              <a:buSzPct val="100000"/>
              <a:buFont typeface="Arial"/>
              <a:buChar char="–"/>
              <a:defRPr sz="2400" b="0" i="0" u="none" strike="noStrike" cap="none">
                <a:solidFill>
                  <a:schemeClr val="lt1"/>
                </a:solidFill>
                <a:latin typeface="Calibri"/>
                <a:ea typeface="Calibri"/>
                <a:cs typeface="Calibri"/>
                <a:sym typeface="Calibri"/>
              </a:defRPr>
            </a:lvl2pPr>
            <a:lvl3pPr marL="1143000" marR="0" lvl="2" indent="25400" algn="l" rtl="0">
              <a:lnSpc>
                <a:spcPct val="100000"/>
              </a:lnSpc>
              <a:spcBef>
                <a:spcPts val="400"/>
              </a:spcBef>
              <a:spcAft>
                <a:spcPts val="0"/>
              </a:spcAft>
              <a:buClr>
                <a:schemeClr val="lt1"/>
              </a:buClr>
              <a:buSzPct val="100000"/>
              <a:buFont typeface="Arial"/>
              <a:buChar char="•"/>
              <a:defRPr sz="2000" b="0" i="0" u="none" strike="noStrike" cap="none">
                <a:solidFill>
                  <a:schemeClr val="lt1"/>
                </a:solidFill>
                <a:latin typeface="Calibri"/>
                <a:ea typeface="Calibri"/>
                <a:cs typeface="Calibri"/>
                <a:sym typeface="Calibri"/>
              </a:defRPr>
            </a:lvl3pPr>
            <a:lvl4pPr marL="1600200" marR="0" lvl="3"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4pPr>
            <a:lvl5pPr marL="2057400" marR="0" lvl="4" indent="0" algn="l" rtl="0">
              <a:lnSpc>
                <a:spcPct val="100000"/>
              </a:lnSpc>
              <a:spcBef>
                <a:spcPts val="360"/>
              </a:spcBef>
              <a:spcAft>
                <a:spcPts val="0"/>
              </a:spcAft>
              <a:buClr>
                <a:schemeClr val="lt1"/>
              </a:buClr>
              <a:buSzPct val="100000"/>
              <a:buFont typeface="Arial"/>
              <a:buChar char="»"/>
              <a:defRPr sz="1800" b="0" i="0" u="none" strike="noStrike" cap="none">
                <a:solidFill>
                  <a:schemeClr val="lt1"/>
                </a:solidFill>
                <a:latin typeface="Calibri"/>
                <a:ea typeface="Calibri"/>
                <a:cs typeface="Calibri"/>
                <a:sym typeface="Calibri"/>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 name="Shape 43">
            <a:extLst>
              <a:ext uri="{FF2B5EF4-FFF2-40B4-BE49-F238E27FC236}">
                <a16:creationId xmlns:a16="http://schemas.microsoft.com/office/drawing/2014/main" id="{1C8C4580-C654-1E25-1F9B-F12FC6ADB3E2}"/>
              </a:ext>
            </a:extLst>
          </p:cNvPr>
          <p:cNvSpPr txBox="1">
            <a:spLocks noGrp="1" noChangeArrowheads="1"/>
          </p:cNvSpPr>
          <p:nvPr>
            <p:ph type="dt" idx="10"/>
          </p:nvPr>
        </p:nvSpPr>
        <p:spPr bwMode="auto">
          <a:xfrm>
            <a:off x="609600" y="6356351"/>
            <a:ext cx="2844800" cy="365125"/>
          </a:xfrm>
        </p:spPr>
        <p:txBody>
          <a:bodyPr lIns="91425" tIns="91425" rIns="91425" bIns="91425"/>
          <a:lstStyle>
            <a:lvl1pPr>
              <a:buClr>
                <a:srgbClr val="FFFFFF"/>
              </a:buClr>
              <a:buFont typeface="Calibri" panose="020F0502020204030204" pitchFamily="34" charset="0"/>
              <a:buNone/>
              <a:defRPr smtClean="0">
                <a:sym typeface="Calibri" panose="020F0502020204030204" pitchFamily="34" charset="0"/>
              </a:defRPr>
            </a:lvl1pPr>
          </a:lstStyle>
          <a:p>
            <a:endParaRPr lang="en-US" altLang="en-US"/>
          </a:p>
        </p:txBody>
      </p:sp>
      <p:sp>
        <p:nvSpPr>
          <p:cNvPr id="3" name="Shape 44">
            <a:extLst>
              <a:ext uri="{FF2B5EF4-FFF2-40B4-BE49-F238E27FC236}">
                <a16:creationId xmlns:a16="http://schemas.microsoft.com/office/drawing/2014/main" id="{A2B04694-E6DC-46BA-DEA8-9C6C28E666F0}"/>
              </a:ext>
            </a:extLst>
          </p:cNvPr>
          <p:cNvSpPr txBox="1">
            <a:spLocks noGrp="1" noChangeArrowheads="1"/>
          </p:cNvSpPr>
          <p:nvPr>
            <p:ph type="ftr" idx="11"/>
          </p:nvPr>
        </p:nvSpPr>
        <p:spPr bwMode="auto">
          <a:xfrm>
            <a:off x="4165600" y="6356351"/>
            <a:ext cx="3860800" cy="365125"/>
          </a:xfrm>
        </p:spPr>
        <p:txBody>
          <a:bodyPr lIns="91425" tIns="91425" rIns="91425" bIns="91425"/>
          <a:lstStyle>
            <a:lvl1pPr>
              <a:buClr>
                <a:srgbClr val="FFFFFF"/>
              </a:buClr>
              <a:buFont typeface="Calibri" panose="020F0502020204030204" pitchFamily="34" charset="0"/>
              <a:buNone/>
              <a:defRPr smtClean="0">
                <a:sym typeface="Calibri" panose="020F0502020204030204" pitchFamily="34" charset="0"/>
              </a:defRPr>
            </a:lvl1pPr>
          </a:lstStyle>
          <a:p>
            <a:endParaRPr lang="en-US" altLang="en-US"/>
          </a:p>
        </p:txBody>
      </p:sp>
      <p:sp>
        <p:nvSpPr>
          <p:cNvPr id="4" name="Shape 45">
            <a:extLst>
              <a:ext uri="{FF2B5EF4-FFF2-40B4-BE49-F238E27FC236}">
                <a16:creationId xmlns:a16="http://schemas.microsoft.com/office/drawing/2014/main" id="{2ED173D6-AAD9-FFB3-3695-7BB5DF4C49D7}"/>
              </a:ext>
            </a:extLst>
          </p:cNvPr>
          <p:cNvSpPr txBox="1">
            <a:spLocks noGrp="1" noChangeArrowheads="1"/>
          </p:cNvSpPr>
          <p:nvPr>
            <p:ph type="sldNum" idx="12"/>
          </p:nvPr>
        </p:nvSpPr>
        <p:spPr bwMode="auto">
          <a:xfrm>
            <a:off x="8737600" y="6356351"/>
            <a:ext cx="2844800" cy="365125"/>
          </a:xfrm>
        </p:spPr>
        <p:txBody>
          <a:bodyPr lIns="91425" tIns="45700" rIns="91425" bIns="45700"/>
          <a:lstStyle>
            <a:lvl1pPr>
              <a:buClr>
                <a:srgbClr val="FFFFFF"/>
              </a:buClr>
              <a:buSzPct val="25000"/>
              <a:buFont typeface="Calibri" panose="020F0502020204030204" pitchFamily="34" charset="0"/>
              <a:buNone/>
              <a:defRPr smtClean="0">
                <a:sym typeface="Calibri" panose="020F0502020204030204" pitchFamily="34" charset="0"/>
              </a:defRPr>
            </a:lvl1pPr>
          </a:lstStyle>
          <a:p>
            <a:fld id="{F1EC1785-E51C-C148-8DC1-4CFE3BE6195F}" type="slidenum">
              <a:rPr lang="en-US" altLang="en-US"/>
              <a:pPr/>
              <a:t>‹#›</a:t>
            </a:fld>
            <a:endParaRPr lang="en-US" altLang="en-US"/>
          </a:p>
        </p:txBody>
      </p:sp>
    </p:spTree>
    <p:extLst>
      <p:ext uri="{BB962C8B-B14F-4D97-AF65-F5344CB8AC3E}">
        <p14:creationId xmlns:p14="http://schemas.microsoft.com/office/powerpoint/2010/main" val="1695217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2085800" y="288576"/>
            <a:ext cx="7948400" cy="853799"/>
          </a:xfrm>
          <a:prstGeom prst="rect">
            <a:avLst/>
          </a:prstGeom>
          <a:noFill/>
          <a:ln>
            <a:noFill/>
          </a:ln>
        </p:spPr>
        <p:txBody>
          <a:bodyPr lIns="91425" tIns="91425" rIns="91425" bIns="91425" anchor="t"/>
          <a:lstStyle>
            <a:lvl1pPr marL="0" marR="0" lvl="0" indent="0" algn="l" rtl="0">
              <a:lnSpc>
                <a:spcPct val="100000"/>
              </a:lnSpc>
              <a:spcBef>
                <a:spcPts val="0"/>
              </a:spcBef>
              <a:spcAft>
                <a:spcPts val="0"/>
              </a:spcAft>
              <a:buClr>
                <a:srgbClr val="FFFFFF"/>
              </a:buClr>
              <a:buFont typeface="Arial"/>
              <a:buNone/>
              <a:defRPr sz="2800" b="0" i="0" u="none" strike="noStrike" cap="none">
                <a:solidFill>
                  <a:srgbClr val="FFFFFF"/>
                </a:solidFill>
                <a:latin typeface="Arial"/>
                <a:ea typeface="Arial"/>
                <a:cs typeface="Arial"/>
                <a:sym typeface="Arial"/>
              </a:defRPr>
            </a:lvl1pPr>
            <a:lvl2pPr lvl="1" indent="0">
              <a:spcBef>
                <a:spcPts val="0"/>
              </a:spcBef>
              <a:buClr>
                <a:srgbClr val="FFFFFF"/>
              </a:buClr>
              <a:buFont typeface="Arial"/>
              <a:buNone/>
              <a:defRPr sz="2800">
                <a:solidFill>
                  <a:srgbClr val="FFFFFF"/>
                </a:solidFill>
              </a:defRPr>
            </a:lvl2pPr>
            <a:lvl3pPr lvl="2" indent="0">
              <a:spcBef>
                <a:spcPts val="0"/>
              </a:spcBef>
              <a:buClr>
                <a:srgbClr val="FFFFFF"/>
              </a:buClr>
              <a:buFont typeface="Arial"/>
              <a:buNone/>
              <a:defRPr sz="2800">
                <a:solidFill>
                  <a:srgbClr val="FFFFFF"/>
                </a:solidFill>
              </a:defRPr>
            </a:lvl3pPr>
            <a:lvl4pPr lvl="3" indent="0">
              <a:spcBef>
                <a:spcPts val="0"/>
              </a:spcBef>
              <a:buClr>
                <a:srgbClr val="FFFFFF"/>
              </a:buClr>
              <a:buFont typeface="Arial"/>
              <a:buNone/>
              <a:defRPr sz="2800">
                <a:solidFill>
                  <a:srgbClr val="FFFFFF"/>
                </a:solidFill>
              </a:defRPr>
            </a:lvl4pPr>
            <a:lvl5pPr lvl="4" indent="0">
              <a:spcBef>
                <a:spcPts val="0"/>
              </a:spcBef>
              <a:buClr>
                <a:srgbClr val="FFFFFF"/>
              </a:buClr>
              <a:buFont typeface="Arial"/>
              <a:buNone/>
              <a:defRPr sz="2800">
                <a:solidFill>
                  <a:srgbClr val="FFFFFF"/>
                </a:solidFill>
              </a:defRPr>
            </a:lvl5pPr>
            <a:lvl6pPr lvl="5" indent="0">
              <a:spcBef>
                <a:spcPts val="0"/>
              </a:spcBef>
              <a:buClr>
                <a:srgbClr val="FFFFFF"/>
              </a:buClr>
              <a:buFont typeface="Arial"/>
              <a:buNone/>
              <a:defRPr sz="2800">
                <a:solidFill>
                  <a:srgbClr val="FFFFFF"/>
                </a:solidFill>
              </a:defRPr>
            </a:lvl6pPr>
            <a:lvl7pPr lvl="6" indent="0">
              <a:spcBef>
                <a:spcPts val="0"/>
              </a:spcBef>
              <a:buClr>
                <a:srgbClr val="FFFFFF"/>
              </a:buClr>
              <a:buFont typeface="Arial"/>
              <a:buNone/>
              <a:defRPr sz="2800">
                <a:solidFill>
                  <a:srgbClr val="FFFFFF"/>
                </a:solidFill>
              </a:defRPr>
            </a:lvl7pPr>
            <a:lvl8pPr lvl="7" indent="0">
              <a:spcBef>
                <a:spcPts val="0"/>
              </a:spcBef>
              <a:buClr>
                <a:srgbClr val="FFFFFF"/>
              </a:buClr>
              <a:buFont typeface="Arial"/>
              <a:buNone/>
              <a:defRPr sz="2800">
                <a:solidFill>
                  <a:srgbClr val="FFFFFF"/>
                </a:solidFill>
              </a:defRPr>
            </a:lvl8pPr>
            <a:lvl9pPr lvl="8" indent="0">
              <a:spcBef>
                <a:spcPts val="0"/>
              </a:spcBef>
              <a:buClr>
                <a:srgbClr val="FFFFFF"/>
              </a:buClr>
              <a:buFont typeface="Arial"/>
              <a:buNone/>
              <a:defRPr sz="2800">
                <a:solidFill>
                  <a:srgbClr val="FFFFFF"/>
                </a:solidFill>
              </a:defRPr>
            </a:lvl9pPr>
          </a:lstStyle>
          <a:p>
            <a:endParaRPr/>
          </a:p>
        </p:txBody>
      </p:sp>
      <p:sp>
        <p:nvSpPr>
          <p:cNvPr id="15" name="Shape 15"/>
          <p:cNvSpPr txBox="1">
            <a:spLocks noGrp="1"/>
          </p:cNvSpPr>
          <p:nvPr>
            <p:ph type="body" idx="1"/>
          </p:nvPr>
        </p:nvSpPr>
        <p:spPr>
          <a:xfrm>
            <a:off x="415601" y="1536634"/>
            <a:ext cx="11360799" cy="4555199"/>
          </a:xfrm>
          <a:prstGeom prst="rect">
            <a:avLst/>
          </a:prstGeom>
          <a:noFill/>
          <a:ln>
            <a:noFill/>
          </a:ln>
        </p:spPr>
        <p:txBody>
          <a:bodyPr lIns="91425" tIns="91425" rIns="91425" bIns="91425"/>
          <a:lstStyle>
            <a:lvl1pPr marL="0" marR="0" lvl="0" indent="0" algn="l" rtl="0">
              <a:lnSpc>
                <a:spcPct val="115000"/>
              </a:lnSpc>
              <a:spcBef>
                <a:spcPts val="0"/>
              </a:spcBef>
              <a:spcAft>
                <a:spcPts val="1600"/>
              </a:spcAft>
              <a:buClr>
                <a:srgbClr val="FFFFFF"/>
              </a:buClr>
              <a:buFont typeface="Arial"/>
              <a:buNone/>
              <a:defRPr sz="1800" b="0" i="0" u="none" strike="noStrike" cap="none">
                <a:solidFill>
                  <a:srgbClr val="FFFFFF"/>
                </a:solidFill>
                <a:latin typeface="Arial"/>
                <a:ea typeface="Arial"/>
                <a:cs typeface="Arial"/>
                <a:sym typeface="Arial"/>
              </a:defRPr>
            </a:lvl1pPr>
            <a:lvl2pPr marL="457200" marR="0" lvl="1"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2pPr>
            <a:lvl3pPr marL="914400" marR="0" lvl="2"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3pPr>
            <a:lvl4pPr marL="1371600" marR="0" lvl="3"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4pPr>
            <a:lvl5pPr marL="1828800" marR="0" lvl="4"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5pPr>
            <a:lvl6pPr marL="2286000" marR="0" lvl="5"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6pPr>
            <a:lvl7pPr marL="2743200" marR="0" lvl="6"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7pPr>
            <a:lvl8pPr marL="3200400" marR="0" lvl="7"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8pPr>
            <a:lvl9pPr marL="3657600" marR="0" lvl="8" indent="0" algn="l" rtl="0">
              <a:lnSpc>
                <a:spcPct val="115000"/>
              </a:lnSpc>
              <a:spcBef>
                <a:spcPts val="0"/>
              </a:spcBef>
              <a:spcAft>
                <a:spcPts val="1600"/>
              </a:spcAft>
              <a:buClr>
                <a:srgbClr val="FFFFFF"/>
              </a:buClr>
              <a:buFont typeface="Arial"/>
              <a:buNone/>
              <a:defRPr sz="1400" b="0" i="0" u="none" strike="noStrike" cap="none">
                <a:solidFill>
                  <a:srgbClr val="FFFFFF"/>
                </a:solidFill>
                <a:latin typeface="Arial"/>
                <a:ea typeface="Arial"/>
                <a:cs typeface="Arial"/>
                <a:sym typeface="Arial"/>
              </a:defRPr>
            </a:lvl9pPr>
          </a:lstStyle>
          <a:p>
            <a:endParaRPr/>
          </a:p>
        </p:txBody>
      </p:sp>
      <p:sp>
        <p:nvSpPr>
          <p:cNvPr id="2" name="Shape 16">
            <a:extLst>
              <a:ext uri="{FF2B5EF4-FFF2-40B4-BE49-F238E27FC236}">
                <a16:creationId xmlns:a16="http://schemas.microsoft.com/office/drawing/2014/main" id="{4E5C87DE-335A-2287-48D4-3111FF802C99}"/>
              </a:ext>
            </a:extLst>
          </p:cNvPr>
          <p:cNvSpPr txBox="1">
            <a:spLocks noGrp="1" noChangeArrowheads="1"/>
          </p:cNvSpPr>
          <p:nvPr>
            <p:ph type="sldNum" idx="10"/>
          </p:nvPr>
        </p:nvSpPr>
        <p:spPr bwMode="auto">
          <a:xfrm>
            <a:off x="11296651" y="6218239"/>
            <a:ext cx="732367" cy="523875"/>
          </a:xfrm>
        </p:spPr>
        <p:txBody>
          <a:bodyPr lIns="91425" tIns="91425" rIns="91425" bIns="91425"/>
          <a:lstStyle>
            <a:lvl1pPr algn="l">
              <a:buClr>
                <a:srgbClr val="000000"/>
              </a:buClr>
              <a:buSzPct val="25000"/>
              <a:buFont typeface="Arial" panose="020B0604020202020204" pitchFamily="34" charset="0"/>
              <a:buNone/>
              <a:defRPr sz="1400">
                <a:solidFill>
                  <a:srgbClr val="000000"/>
                </a:solidFill>
                <a:latin typeface="Arial" panose="020B0604020202020204" pitchFamily="34" charset="0"/>
              </a:defRPr>
            </a:lvl1pPr>
          </a:lstStyle>
          <a:p>
            <a:pPr>
              <a:defRPr/>
            </a:pPr>
            <a:fld id="{1559DF69-AACA-0945-812D-AEF4D0DF8937}" type="slidenum">
              <a:rPr lang="en-US" altLang="en-US"/>
              <a:pPr>
                <a:defRPr/>
              </a:pPr>
              <a:t>‹#›</a:t>
            </a:fld>
            <a:endParaRPr lang="en-US" altLang="en-US"/>
          </a:p>
        </p:txBody>
      </p:sp>
    </p:spTree>
    <p:extLst>
      <p:ext uri="{BB962C8B-B14F-4D97-AF65-F5344CB8AC3E}">
        <p14:creationId xmlns:p14="http://schemas.microsoft.com/office/powerpoint/2010/main" val="784638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97"/>
          <p:cNvGrpSpPr/>
          <p:nvPr/>
        </p:nvGrpSpPr>
        <p:grpSpPr>
          <a:xfrm>
            <a:off x="0" y="0"/>
            <a:ext cx="12192000" cy="6858000"/>
            <a:chOff x="0" y="0"/>
            <a:chExt cx="12192000" cy="6858000"/>
          </a:xfrm>
        </p:grpSpPr>
        <p:pic>
          <p:nvPicPr>
            <p:cNvPr id="11" name="Google Shape;11;p97" descr="Mandt_SOO-DOH-Presentation_NO-TEXT_5.jpg"/>
            <p:cNvPicPr preferRelativeResize="0"/>
            <p:nvPr/>
          </p:nvPicPr>
          <p:blipFill rotWithShape="1">
            <a:blip r:embed="rId7">
              <a:alphaModFix/>
            </a:blip>
            <a:srcRect/>
            <a:stretch/>
          </p:blipFill>
          <p:spPr>
            <a:xfrm>
              <a:off x="0" y="0"/>
              <a:ext cx="12192000" cy="6858000"/>
            </a:xfrm>
            <a:prstGeom prst="rect">
              <a:avLst/>
            </a:prstGeom>
            <a:noFill/>
            <a:ln>
              <a:noFill/>
            </a:ln>
          </p:spPr>
        </p:pic>
        <p:grpSp>
          <p:nvGrpSpPr>
            <p:cNvPr id="12" name="Google Shape;12;p97"/>
            <p:cNvGrpSpPr/>
            <p:nvPr/>
          </p:nvGrpSpPr>
          <p:grpSpPr>
            <a:xfrm>
              <a:off x="238126" y="18539"/>
              <a:ext cx="11918525" cy="1171254"/>
              <a:chOff x="238126" y="18539"/>
              <a:chExt cx="11918525" cy="1171254"/>
            </a:xfrm>
          </p:grpSpPr>
          <p:pic>
            <p:nvPicPr>
              <p:cNvPr id="13" name="Google Shape;13;p97" descr="A picture containing text&#10;&#10;Description automatically generated"/>
              <p:cNvPicPr preferRelativeResize="0"/>
              <p:nvPr/>
            </p:nvPicPr>
            <p:blipFill rotWithShape="1">
              <a:blip r:embed="rId8">
                <a:alphaModFix/>
              </a:blip>
              <a:srcRect/>
              <a:stretch/>
            </p:blipFill>
            <p:spPr>
              <a:xfrm>
                <a:off x="9892984" y="18539"/>
                <a:ext cx="2263667" cy="895783"/>
              </a:xfrm>
              <a:prstGeom prst="rect">
                <a:avLst/>
              </a:prstGeom>
              <a:noFill/>
              <a:ln>
                <a:noFill/>
              </a:ln>
            </p:spPr>
          </p:pic>
          <p:pic>
            <p:nvPicPr>
              <p:cNvPr id="14" name="Google Shape;14;p97" descr="Graphical user interface&#10;&#10;Description automatically generated with medium confidence"/>
              <p:cNvPicPr preferRelativeResize="0"/>
              <p:nvPr/>
            </p:nvPicPr>
            <p:blipFill rotWithShape="1">
              <a:blip r:embed="rId9">
                <a:alphaModFix/>
              </a:blip>
              <a:srcRect/>
              <a:stretch/>
            </p:blipFill>
            <p:spPr>
              <a:xfrm>
                <a:off x="238126" y="33472"/>
                <a:ext cx="1865882" cy="1156321"/>
              </a:xfrm>
              <a:prstGeom prst="rect">
                <a:avLst/>
              </a:prstGeom>
              <a:noFill/>
              <a:ln>
                <a:noFill/>
              </a:ln>
            </p:spPr>
          </p:pic>
        </p:grpSp>
      </p:grpSp>
      <p:sp>
        <p:nvSpPr>
          <p:cNvPr id="15" name="Google Shape;15;p97"/>
          <p:cNvSpPr txBox="1">
            <a:spLocks noGrp="1"/>
          </p:cNvSpPr>
          <p:nvPr>
            <p:ph type="title"/>
          </p:nvPr>
        </p:nvSpPr>
        <p:spPr>
          <a:xfrm>
            <a:off x="1828802" y="128337"/>
            <a:ext cx="8545095" cy="9686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SzPts val="1400"/>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lt1"/>
                </a:solidFill>
                <a:latin typeface="Calibri"/>
                <a:ea typeface="Calibri"/>
                <a:cs typeface="Calibri"/>
                <a:sym typeface="Calibri"/>
              </a:defRPr>
            </a:lvl9pPr>
          </a:lstStyle>
          <a:p>
            <a:endParaRPr dirty="0"/>
          </a:p>
        </p:txBody>
      </p:sp>
      <p:sp>
        <p:nvSpPr>
          <p:cNvPr id="16" name="Google Shape;16;p97"/>
          <p:cNvSpPr txBox="1">
            <a:spLocks noGrp="1"/>
          </p:cNvSpPr>
          <p:nvPr>
            <p:ph type="body" idx="1"/>
          </p:nvPr>
        </p:nvSpPr>
        <p:spPr>
          <a:xfrm>
            <a:off x="609600" y="1465263"/>
            <a:ext cx="10972800" cy="4525962"/>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Noto Sans Symbols"/>
              <a:buChar char="❖"/>
              <a:defRPr sz="3200" b="0" i="0" u="none" strike="noStrike" cap="none">
                <a:solidFill>
                  <a:schemeClr val="lt1"/>
                </a:solidFill>
                <a:latin typeface="Calibri"/>
                <a:ea typeface="Calibri"/>
                <a:cs typeface="Calibri"/>
                <a:sym typeface="Calibri"/>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spcBef>
                <a:spcPts val="400"/>
              </a:spcBef>
              <a:spcAft>
                <a:spcPts val="0"/>
              </a:spcAft>
              <a:buClr>
                <a:schemeClr val="lt1"/>
              </a:buClr>
              <a:buSzPts val="2000"/>
              <a:buFont typeface="Courier New"/>
              <a:buChar char="o"/>
              <a:defRPr sz="2000" b="0" i="0" u="none" strike="noStrike" cap="none">
                <a:solidFill>
                  <a:schemeClr val="lt1"/>
                </a:solidFill>
                <a:latin typeface="Calibri"/>
                <a:ea typeface="Calibri"/>
                <a:cs typeface="Calibri"/>
                <a:sym typeface="Calibri"/>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 name="Google Shape;17;p97"/>
          <p:cNvSpPr txBox="1">
            <a:spLocks noGrp="1"/>
          </p:cNvSpPr>
          <p:nvPr>
            <p:ph type="dt" idx="10"/>
          </p:nvPr>
        </p:nvSpPr>
        <p:spPr>
          <a:xfrm>
            <a:off x="320843" y="6356353"/>
            <a:ext cx="1219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97"/>
          <p:cNvSpPr txBox="1">
            <a:spLocks noGrp="1"/>
          </p:cNvSpPr>
          <p:nvPr>
            <p:ph type="ftr" idx="11"/>
          </p:nvPr>
        </p:nvSpPr>
        <p:spPr>
          <a:xfrm>
            <a:off x="1229896" y="6356353"/>
            <a:ext cx="9774989"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97"/>
          <p:cNvSpPr txBox="1">
            <a:spLocks noGrp="1"/>
          </p:cNvSpPr>
          <p:nvPr>
            <p:ph type="sldNum" idx="12"/>
          </p:nvPr>
        </p:nvSpPr>
        <p:spPr>
          <a:xfrm>
            <a:off x="11004885" y="6356353"/>
            <a:ext cx="90905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35.jpeg"/><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grpSp>
        <p:nvGrpSpPr>
          <p:cNvPr id="64" name="Google Shape;64;p1"/>
          <p:cNvGrpSpPr/>
          <p:nvPr/>
        </p:nvGrpSpPr>
        <p:grpSpPr>
          <a:xfrm>
            <a:off x="0" y="0"/>
            <a:ext cx="12191999" cy="6858000"/>
            <a:chOff x="0" y="0"/>
            <a:chExt cx="12191999" cy="6858000"/>
          </a:xfrm>
        </p:grpSpPr>
        <p:grpSp>
          <p:nvGrpSpPr>
            <p:cNvPr id="65" name="Google Shape;65;p1"/>
            <p:cNvGrpSpPr/>
            <p:nvPr/>
          </p:nvGrpSpPr>
          <p:grpSpPr>
            <a:xfrm>
              <a:off x="0" y="0"/>
              <a:ext cx="12191999" cy="6858000"/>
              <a:chOff x="0" y="0"/>
              <a:chExt cx="12191999" cy="6858000"/>
            </a:xfrm>
          </p:grpSpPr>
          <p:pic>
            <p:nvPicPr>
              <p:cNvPr id="66" name="Google Shape;66;p1" descr="Picture1.jpg"/>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67" name="Google Shape;67;p1" descr="A picture containing text&#10;&#10;Description automatically generated"/>
              <p:cNvPicPr preferRelativeResize="0"/>
              <p:nvPr/>
            </p:nvPicPr>
            <p:blipFill rotWithShape="1">
              <a:blip r:embed="rId4">
                <a:alphaModFix/>
              </a:blip>
              <a:srcRect/>
              <a:stretch/>
            </p:blipFill>
            <p:spPr>
              <a:xfrm>
                <a:off x="4711147" y="152330"/>
                <a:ext cx="2544417" cy="1055984"/>
              </a:xfrm>
              <a:prstGeom prst="rect">
                <a:avLst/>
              </a:prstGeom>
              <a:noFill/>
              <a:ln>
                <a:noFill/>
              </a:ln>
            </p:spPr>
          </p:pic>
        </p:grpSp>
        <p:pic>
          <p:nvPicPr>
            <p:cNvPr id="68" name="Google Shape;68;p1" descr="A picture containing graphical user interface&#10;&#10;Description automatically generated"/>
            <p:cNvPicPr preferRelativeResize="0"/>
            <p:nvPr/>
          </p:nvPicPr>
          <p:blipFill rotWithShape="1">
            <a:blip r:embed="rId5">
              <a:alphaModFix/>
            </a:blip>
            <a:srcRect/>
            <a:stretch/>
          </p:blipFill>
          <p:spPr>
            <a:xfrm>
              <a:off x="8274226" y="4744"/>
              <a:ext cx="2702981" cy="1801987"/>
            </a:xfrm>
            <a:prstGeom prst="rect">
              <a:avLst/>
            </a:prstGeom>
            <a:noFill/>
            <a:ln>
              <a:noFill/>
            </a:ln>
          </p:spPr>
        </p:pic>
      </p:grpSp>
      <p:sp>
        <p:nvSpPr>
          <p:cNvPr id="2" name="Shape 313">
            <a:extLst>
              <a:ext uri="{FF2B5EF4-FFF2-40B4-BE49-F238E27FC236}">
                <a16:creationId xmlns:a16="http://schemas.microsoft.com/office/drawing/2014/main" id="{18A3AC45-B01C-9D0D-32F7-C6A17AB5F94F}"/>
              </a:ext>
            </a:extLst>
          </p:cNvPr>
          <p:cNvSpPr txBox="1">
            <a:spLocks noChangeArrowheads="1"/>
          </p:cNvSpPr>
          <p:nvPr/>
        </p:nvSpPr>
        <p:spPr bwMode="auto">
          <a:xfrm>
            <a:off x="8057795" y="1711325"/>
            <a:ext cx="3033712"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ctr" hangingPunct="1"/>
            <a:r>
              <a:rPr lang="en-US" altLang="en-US" sz="2400" dirty="0">
                <a:solidFill>
                  <a:schemeClr val="bg1"/>
                </a:solidFill>
                <a:latin typeface="Calibri" panose="020F0502020204030204" pitchFamily="34" charset="0"/>
                <a:sym typeface="Calibri" panose="020F0502020204030204" pitchFamily="34" charset="0"/>
              </a:rPr>
              <a:t>GOES-18 ABI L2+</a:t>
            </a:r>
          </a:p>
          <a:p>
            <a:pPr algn="ctr" eaLnBrk="1" fontAlgn="ctr" hangingPunct="1"/>
            <a:r>
              <a:rPr lang="en-US" altLang="en-US" sz="2000" dirty="0">
                <a:solidFill>
                  <a:srgbClr val="FFFF00"/>
                </a:solidFill>
                <a:latin typeface="Calibri" panose="020F0502020204030204" pitchFamily="34" charset="0"/>
              </a:rPr>
              <a:t>Ice Concentration</a:t>
            </a:r>
          </a:p>
          <a:p>
            <a:pPr algn="ctr" eaLnBrk="1" fontAlgn="ctr" hangingPunct="1"/>
            <a:r>
              <a:rPr lang="en-US" altLang="en-US" sz="2000" dirty="0">
                <a:solidFill>
                  <a:srgbClr val="FFFF00"/>
                </a:solidFill>
                <a:latin typeface="Calibri" panose="020F0502020204030204" pitchFamily="34" charset="0"/>
              </a:rPr>
              <a:t>Ice Age/Thickness</a:t>
            </a:r>
          </a:p>
          <a:p>
            <a:pPr algn="ctr" eaLnBrk="1" hangingPunct="1">
              <a:buClr>
                <a:srgbClr val="FFFFFF"/>
              </a:buClr>
              <a:buSzPct val="25000"/>
              <a:buFont typeface="Calibri" panose="020F0502020204030204" pitchFamily="34" charset="0"/>
              <a:buNone/>
            </a:pPr>
            <a:r>
              <a:rPr lang="en-US" altLang="en-US" sz="2400" dirty="0">
                <a:solidFill>
                  <a:srgbClr val="FFFFFF"/>
                </a:solidFill>
                <a:latin typeface="Calibri" panose="020F0502020204030204" pitchFamily="34" charset="0"/>
                <a:sym typeface="Calibri" panose="020F0502020204030204" pitchFamily="34" charset="0"/>
              </a:rPr>
              <a:t>Provisional PS-PVR</a:t>
            </a:r>
          </a:p>
        </p:txBody>
      </p:sp>
      <p:sp>
        <p:nvSpPr>
          <p:cNvPr id="3" name="Shape 314">
            <a:extLst>
              <a:ext uri="{FF2B5EF4-FFF2-40B4-BE49-F238E27FC236}">
                <a16:creationId xmlns:a16="http://schemas.microsoft.com/office/drawing/2014/main" id="{B9C6A3F5-17EA-D99B-3E31-E7692561BA82}"/>
              </a:ext>
            </a:extLst>
          </p:cNvPr>
          <p:cNvSpPr txBox="1">
            <a:spLocks noChangeArrowheads="1"/>
          </p:cNvSpPr>
          <p:nvPr/>
        </p:nvSpPr>
        <p:spPr bwMode="auto">
          <a:xfrm>
            <a:off x="8217805" y="3096669"/>
            <a:ext cx="2806700" cy="3698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spcAft>
                <a:spcPts val="600"/>
              </a:spcAft>
              <a:buClr>
                <a:srgbClr val="888888"/>
              </a:buClr>
              <a:buSzPct val="25000"/>
            </a:pPr>
            <a:r>
              <a:rPr lang="en-US" altLang="en-US" sz="2000" dirty="0">
                <a:solidFill>
                  <a:srgbClr val="FFFF00"/>
                </a:solidFill>
                <a:latin typeface="Calibri" panose="020F0502020204030204" pitchFamily="34" charset="0"/>
                <a:sym typeface="Calibri" panose="020F0502020204030204" pitchFamily="34" charset="0"/>
              </a:rPr>
              <a:t>December 29, 2022</a:t>
            </a:r>
          </a:p>
          <a:p>
            <a:pPr algn="ctr">
              <a:spcBef>
                <a:spcPts val="638"/>
              </a:spcBef>
              <a:buClr>
                <a:srgbClr val="888888"/>
              </a:buClr>
              <a:buSzPct val="25000"/>
            </a:pPr>
            <a:r>
              <a:rPr lang="en-US" altLang="en-US" sz="2000" dirty="0">
                <a:solidFill>
                  <a:srgbClr val="FFFF00"/>
                </a:solidFill>
                <a:latin typeface="Calibri" panose="020F0502020204030204" pitchFamily="34" charset="0"/>
                <a:sym typeface="Calibri" panose="020F0502020204030204" pitchFamily="34" charset="0"/>
              </a:rPr>
              <a:t>GOES-R AWG</a:t>
            </a:r>
          </a:p>
          <a:p>
            <a:pPr algn="ctr">
              <a:spcBef>
                <a:spcPts val="638"/>
              </a:spcBef>
              <a:buClr>
                <a:srgbClr val="888888"/>
              </a:buClr>
              <a:buSzPct val="25000"/>
            </a:pPr>
            <a:r>
              <a:rPr lang="en-US" altLang="en-US" sz="1800" dirty="0">
                <a:solidFill>
                  <a:schemeClr val="bg1"/>
                </a:solidFill>
                <a:latin typeface="Calibri" panose="020F0502020204030204" pitchFamily="34" charset="0"/>
                <a:sym typeface="Calibri" panose="020F0502020204030204" pitchFamily="34" charset="0"/>
              </a:rPr>
              <a:t> </a:t>
            </a:r>
          </a:p>
          <a:p>
            <a:pPr algn="ctr">
              <a:spcBef>
                <a:spcPts val="638"/>
              </a:spcBef>
              <a:buClr>
                <a:srgbClr val="888888"/>
              </a:buClr>
              <a:buSzPct val="25000"/>
            </a:pPr>
            <a:r>
              <a:rPr lang="en-US" altLang="en-US" sz="1600" dirty="0" err="1">
                <a:solidFill>
                  <a:schemeClr val="bg1"/>
                </a:solidFill>
                <a:latin typeface="Calibri" panose="020F0502020204030204" pitchFamily="34" charset="0"/>
                <a:sym typeface="Calibri" panose="020F0502020204030204" pitchFamily="34" charset="0"/>
              </a:rPr>
              <a:t>Xuanji</a:t>
            </a:r>
            <a:r>
              <a:rPr lang="en-US" altLang="en-US" sz="1600" dirty="0">
                <a:solidFill>
                  <a:schemeClr val="bg1"/>
                </a:solidFill>
                <a:latin typeface="Calibri" panose="020F0502020204030204" pitchFamily="34" charset="0"/>
                <a:sym typeface="Calibri" panose="020F0502020204030204" pitchFamily="34" charset="0"/>
              </a:rPr>
              <a:t> Wang</a:t>
            </a:r>
            <a:r>
              <a:rPr lang="en-US" altLang="en-US" sz="1600" baseline="30000" dirty="0">
                <a:solidFill>
                  <a:schemeClr val="bg1"/>
                </a:solidFill>
                <a:latin typeface="Calibri" panose="020F0502020204030204" pitchFamily="34" charset="0"/>
                <a:sym typeface="Calibri" panose="020F0502020204030204" pitchFamily="34" charset="0"/>
              </a:rPr>
              <a:t>1</a:t>
            </a:r>
            <a:endParaRPr lang="en-US" altLang="en-US" sz="1600" dirty="0">
              <a:solidFill>
                <a:schemeClr val="bg1"/>
              </a:solidFill>
              <a:latin typeface="Calibri" panose="020F0502020204030204" pitchFamily="34" charset="0"/>
              <a:sym typeface="Calibri" panose="020F0502020204030204" pitchFamily="34" charset="0"/>
            </a:endParaRPr>
          </a:p>
          <a:p>
            <a:pPr algn="ctr">
              <a:spcBef>
                <a:spcPts val="638"/>
              </a:spcBef>
              <a:buClr>
                <a:srgbClr val="888888"/>
              </a:buClr>
              <a:buSzPct val="25000"/>
            </a:pPr>
            <a:r>
              <a:rPr lang="en-US" altLang="en-US" sz="1600" dirty="0">
                <a:solidFill>
                  <a:schemeClr val="bg1"/>
                </a:solidFill>
                <a:latin typeface="Calibri" panose="020F0502020204030204" pitchFamily="34" charset="0"/>
                <a:sym typeface="Calibri" panose="020F0502020204030204" pitchFamily="34" charset="0"/>
              </a:rPr>
              <a:t>Feng He</a:t>
            </a:r>
            <a:r>
              <a:rPr lang="en-US" altLang="en-US" sz="1600" baseline="30000" dirty="0">
                <a:solidFill>
                  <a:schemeClr val="bg1"/>
                </a:solidFill>
                <a:latin typeface="Calibri" panose="020F0502020204030204" pitchFamily="34" charset="0"/>
                <a:sym typeface="Calibri" panose="020F0502020204030204" pitchFamily="34" charset="0"/>
              </a:rPr>
              <a:t>2</a:t>
            </a:r>
            <a:endParaRPr lang="en-US" altLang="en-US" sz="1600" dirty="0">
              <a:solidFill>
                <a:schemeClr val="bg1"/>
              </a:solidFill>
              <a:latin typeface="Calibri" panose="020F0502020204030204" pitchFamily="34" charset="0"/>
              <a:sym typeface="Calibri" panose="020F0502020204030204" pitchFamily="34" charset="0"/>
            </a:endParaRPr>
          </a:p>
          <a:p>
            <a:pPr algn="ctr">
              <a:spcBef>
                <a:spcPts val="638"/>
              </a:spcBef>
              <a:buClr>
                <a:srgbClr val="888888"/>
              </a:buClr>
              <a:buSzPct val="25000"/>
            </a:pPr>
            <a:r>
              <a:rPr lang="en-US" altLang="en-US" sz="1600" dirty="0">
                <a:solidFill>
                  <a:schemeClr val="bg1"/>
                </a:solidFill>
                <a:latin typeface="Calibri" panose="020F0502020204030204" pitchFamily="34" charset="0"/>
                <a:sym typeface="Calibri" panose="020F0502020204030204" pitchFamily="34" charset="0"/>
              </a:rPr>
              <a:t>Hong Zhang</a:t>
            </a:r>
            <a:r>
              <a:rPr lang="en-US" altLang="en-US" sz="1600" baseline="30000" dirty="0">
                <a:solidFill>
                  <a:schemeClr val="bg1"/>
                </a:solidFill>
                <a:latin typeface="Calibri" panose="020F0502020204030204" pitchFamily="34" charset="0"/>
                <a:sym typeface="Calibri" panose="020F0502020204030204" pitchFamily="34" charset="0"/>
              </a:rPr>
              <a:t>1</a:t>
            </a:r>
            <a:endParaRPr lang="en-US" altLang="en-US" sz="1600" dirty="0">
              <a:solidFill>
                <a:schemeClr val="bg1"/>
              </a:solidFill>
              <a:latin typeface="Calibri" panose="020F0502020204030204" pitchFamily="34" charset="0"/>
              <a:sym typeface="Calibri" panose="020F0502020204030204" pitchFamily="34" charset="0"/>
            </a:endParaRPr>
          </a:p>
          <a:p>
            <a:pPr algn="ctr">
              <a:spcBef>
                <a:spcPts val="638"/>
              </a:spcBef>
              <a:buClr>
                <a:srgbClr val="888888"/>
              </a:buClr>
              <a:buSzPct val="25000"/>
            </a:pPr>
            <a:r>
              <a:rPr lang="en-US" altLang="en-US" sz="1600" dirty="0">
                <a:solidFill>
                  <a:schemeClr val="bg1"/>
                </a:solidFill>
                <a:latin typeface="Calibri" panose="020F0502020204030204" pitchFamily="34" charset="0"/>
                <a:sym typeface="Calibri" panose="020F0502020204030204" pitchFamily="34" charset="0"/>
              </a:rPr>
              <a:t>Jeff Key</a:t>
            </a:r>
            <a:r>
              <a:rPr lang="en-US" altLang="en-US" sz="1600" baseline="30000" dirty="0">
                <a:solidFill>
                  <a:schemeClr val="bg1"/>
                </a:solidFill>
                <a:latin typeface="Calibri" panose="020F0502020204030204" pitchFamily="34" charset="0"/>
                <a:sym typeface="Calibri" panose="020F0502020204030204" pitchFamily="34" charset="0"/>
              </a:rPr>
              <a:t>3</a:t>
            </a:r>
            <a:endParaRPr lang="en-US" altLang="en-US" sz="1600" dirty="0">
              <a:solidFill>
                <a:schemeClr val="bg1"/>
              </a:solidFill>
              <a:latin typeface="Calibri" panose="020F0502020204030204" pitchFamily="34" charset="0"/>
              <a:sym typeface="Calibri" panose="020F0502020204030204" pitchFamily="34" charset="0"/>
            </a:endParaRPr>
          </a:p>
          <a:p>
            <a:pPr algn="ctr">
              <a:spcBef>
                <a:spcPts val="638"/>
              </a:spcBef>
              <a:buClr>
                <a:srgbClr val="888888"/>
              </a:buClr>
              <a:buSzPct val="25000"/>
            </a:pPr>
            <a:r>
              <a:rPr lang="en-US" altLang="en-US" sz="1600" dirty="0" err="1">
                <a:solidFill>
                  <a:schemeClr val="bg1"/>
                </a:solidFill>
                <a:latin typeface="Calibri" panose="020F0502020204030204" pitchFamily="34" charset="0"/>
                <a:sym typeface="Calibri" panose="020F0502020204030204" pitchFamily="34" charset="0"/>
              </a:rPr>
              <a:t>Yinghui</a:t>
            </a:r>
            <a:r>
              <a:rPr lang="en-US" altLang="en-US" sz="1600" dirty="0">
                <a:solidFill>
                  <a:schemeClr val="bg1"/>
                </a:solidFill>
                <a:latin typeface="Calibri" panose="020F0502020204030204" pitchFamily="34" charset="0"/>
                <a:sym typeface="Calibri" panose="020F0502020204030204" pitchFamily="34" charset="0"/>
              </a:rPr>
              <a:t> Liu</a:t>
            </a:r>
            <a:r>
              <a:rPr lang="en-US" altLang="en-US" sz="1600" baseline="30000" dirty="0">
                <a:solidFill>
                  <a:schemeClr val="bg1"/>
                </a:solidFill>
                <a:latin typeface="Calibri" panose="020F0502020204030204" pitchFamily="34" charset="0"/>
                <a:sym typeface="Calibri" panose="020F0502020204030204" pitchFamily="34" charset="0"/>
              </a:rPr>
              <a:t>3</a:t>
            </a:r>
            <a:endParaRPr lang="en-US" altLang="en-US" sz="1600" dirty="0">
              <a:solidFill>
                <a:schemeClr val="bg1"/>
              </a:solidFill>
              <a:latin typeface="Calibri" panose="020F0502020204030204" pitchFamily="34" charset="0"/>
              <a:sym typeface="Calibri" panose="020F0502020204030204" pitchFamily="34" charset="0"/>
            </a:endParaRPr>
          </a:p>
          <a:p>
            <a:pPr algn="ctr" eaLnBrk="1" hangingPunct="1">
              <a:buClr>
                <a:srgbClr val="888888"/>
              </a:buClr>
              <a:buSzPct val="25000"/>
            </a:pPr>
            <a:r>
              <a:rPr lang="en-US" altLang="en-US" baseline="30000" dirty="0">
                <a:solidFill>
                  <a:schemeClr val="bg1"/>
                </a:solidFill>
                <a:latin typeface="Calibri" panose="020F0502020204030204" pitchFamily="34" charset="0"/>
                <a:sym typeface="Calibri" panose="020F0502020204030204" pitchFamily="34" charset="0"/>
              </a:rPr>
              <a:t>1</a:t>
            </a:r>
            <a:r>
              <a:rPr lang="en-US" altLang="en-US" dirty="0">
                <a:solidFill>
                  <a:schemeClr val="bg1"/>
                </a:solidFill>
                <a:latin typeface="Calibri" panose="020F0502020204030204" pitchFamily="34" charset="0"/>
                <a:sym typeface="Calibri" panose="020F0502020204030204" pitchFamily="34" charset="0"/>
              </a:rPr>
              <a:t>CIMSS/UW-Madison</a:t>
            </a:r>
          </a:p>
          <a:p>
            <a:pPr algn="ctr" eaLnBrk="1" hangingPunct="1">
              <a:buClr>
                <a:srgbClr val="888888"/>
              </a:buClr>
              <a:buSzPct val="25000"/>
            </a:pPr>
            <a:r>
              <a:rPr lang="en-US" altLang="en-US" baseline="30000" dirty="0">
                <a:solidFill>
                  <a:schemeClr val="bg1"/>
                </a:solidFill>
                <a:latin typeface="Calibri" panose="020F0502020204030204" pitchFamily="34" charset="0"/>
                <a:sym typeface="Calibri" panose="020F0502020204030204" pitchFamily="34" charset="0"/>
              </a:rPr>
              <a:t>2</a:t>
            </a:r>
            <a:r>
              <a:rPr lang="en-US" altLang="en-US" dirty="0">
                <a:solidFill>
                  <a:schemeClr val="bg1"/>
                </a:solidFill>
                <a:latin typeface="Calibri" panose="020F0502020204030204" pitchFamily="34" charset="0"/>
                <a:sym typeface="Calibri" panose="020F0502020204030204" pitchFamily="34" charset="0"/>
              </a:rPr>
              <a:t>CCR/UW-Madison</a:t>
            </a:r>
          </a:p>
          <a:p>
            <a:pPr algn="ctr">
              <a:buClr>
                <a:srgbClr val="888888"/>
              </a:buClr>
              <a:buSzPct val="25000"/>
            </a:pPr>
            <a:r>
              <a:rPr lang="en-US" altLang="en-US" baseline="30000" dirty="0">
                <a:solidFill>
                  <a:schemeClr val="bg1"/>
                </a:solidFill>
                <a:latin typeface="Calibri" panose="020F0502020204030204" pitchFamily="34" charset="0"/>
                <a:sym typeface="Calibri" panose="020F0502020204030204" pitchFamily="34" charset="0"/>
              </a:rPr>
              <a:t>3</a:t>
            </a:r>
            <a:r>
              <a:rPr lang="en-US" altLang="en-US" dirty="0">
                <a:solidFill>
                  <a:schemeClr val="bg1"/>
                </a:solidFill>
                <a:latin typeface="Calibri" panose="020F0502020204030204" pitchFamily="34" charset="0"/>
                <a:sym typeface="Calibri" panose="020F0502020204030204" pitchFamily="34" charset="0"/>
              </a:rPr>
              <a:t>NOAA/NESDIS/STAR </a:t>
            </a:r>
          </a:p>
          <a:p>
            <a:pPr algn="ctr" eaLnBrk="1" hangingPunct="1">
              <a:buClr>
                <a:srgbClr val="888888"/>
              </a:buClr>
              <a:buSzPct val="25000"/>
            </a:pPr>
            <a:endParaRPr lang="en-US" altLang="en-US" dirty="0">
              <a:solidFill>
                <a:schemeClr val="bg1"/>
              </a:solidFill>
              <a:latin typeface="Calibri" panose="020F0502020204030204" pitchFamily="34" charset="0"/>
              <a:sym typeface="Calibri" panose="020F0502020204030204" pitchFamily="34" charset="0"/>
            </a:endParaRPr>
          </a:p>
          <a:p>
            <a:pPr algn="ctr">
              <a:spcBef>
                <a:spcPts val="638"/>
              </a:spcBef>
              <a:buClr>
                <a:srgbClr val="888888"/>
              </a:buClr>
              <a:buSzPct val="25000"/>
            </a:pPr>
            <a:endParaRPr lang="en-US" altLang="en-US" sz="1200" dirty="0">
              <a:solidFill>
                <a:schemeClr val="bg1"/>
              </a:solidFill>
              <a:latin typeface="Calibri" panose="020F0502020204030204" pitchFamily="34" charset="0"/>
              <a:sym typeface="Calibri" panose="020F0502020204030204" pitchFamily="34" charset="0"/>
            </a:endParaRPr>
          </a:p>
          <a:p>
            <a:pPr algn="ctr" eaLnBrk="1" hangingPunct="1">
              <a:buClr>
                <a:srgbClr val="888888"/>
              </a:buClr>
              <a:buSzPct val="25000"/>
            </a:pPr>
            <a:endParaRPr lang="en-US" altLang="en-US" dirty="0">
              <a:solidFill>
                <a:schemeClr val="bg1"/>
              </a:solidFill>
              <a:latin typeface="Calibri" panose="020F0502020204030204" pitchFamily="34" charset="0"/>
              <a:sym typeface="Calibri" panose="020F05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Title 1">
            <a:extLst>
              <a:ext uri="{FF2B5EF4-FFF2-40B4-BE49-F238E27FC236}">
                <a16:creationId xmlns:a16="http://schemas.microsoft.com/office/drawing/2014/main" id="{BD98D320-FA4F-E456-20C2-B9379AAC2F4E}"/>
              </a:ext>
            </a:extLst>
          </p:cNvPr>
          <p:cNvSpPr>
            <a:spLocks noGrp="1"/>
          </p:cNvSpPr>
          <p:nvPr>
            <p:ph type="title"/>
          </p:nvPr>
        </p:nvSpPr>
        <p:spPr>
          <a:xfrm>
            <a:off x="1981200" y="133350"/>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dirty="0">
                <a:solidFill>
                  <a:srgbClr val="FFFFFF"/>
                </a:solidFill>
                <a:latin typeface="Calibri" panose="020F0502020204030204" pitchFamily="34" charset="0"/>
                <a:ea typeface="MS PGothic" panose="020B0600070205080204" pitchFamily="34" charset="-128"/>
                <a:sym typeface="Calibri" panose="020F0502020204030204" pitchFamily="34" charset="0"/>
              </a:rPr>
              <a:t>Top Level Summary of </a:t>
            </a:r>
            <a:br>
              <a:rPr lang="en-US" altLang="en-US" dirty="0">
                <a:solidFill>
                  <a:srgbClr val="FFFFFF"/>
                </a:solidFill>
                <a:latin typeface="Calibri" panose="020F0502020204030204" pitchFamily="34" charset="0"/>
                <a:ea typeface="MS PGothic" panose="020B0600070205080204" pitchFamily="34" charset="-128"/>
                <a:sym typeface="Calibri" panose="020F0502020204030204" pitchFamily="34" charset="0"/>
              </a:rPr>
            </a:br>
            <a:r>
              <a:rPr lang="en-US" altLang="en-US" dirty="0">
                <a:solidFill>
                  <a:srgbClr val="FFFFFF"/>
                </a:solidFill>
                <a:latin typeface="Calibri" panose="020F0502020204030204" pitchFamily="34" charset="0"/>
                <a:ea typeface="MS PGothic" panose="020B0600070205080204" pitchFamily="34" charset="-128"/>
                <a:sym typeface="Calibri" panose="020F0502020204030204" pitchFamily="34" charset="0"/>
              </a:rPr>
              <a:t>Product Quality</a:t>
            </a:r>
          </a:p>
        </p:txBody>
      </p:sp>
      <p:sp>
        <p:nvSpPr>
          <p:cNvPr id="138242" name="Content Placeholder 2">
            <a:extLst>
              <a:ext uri="{FF2B5EF4-FFF2-40B4-BE49-F238E27FC236}">
                <a16:creationId xmlns:a16="http://schemas.microsoft.com/office/drawing/2014/main" id="{B7F4301E-E6D5-4B97-7D63-5C0228FD6565}"/>
              </a:ext>
            </a:extLst>
          </p:cNvPr>
          <p:cNvSpPr>
            <a:spLocks noGrp="1"/>
          </p:cNvSpPr>
          <p:nvPr>
            <p:ph idx="1"/>
          </p:nvPr>
        </p:nvSpPr>
        <p:spPr>
          <a:xfrm>
            <a:off x="870856" y="1833563"/>
            <a:ext cx="10341430" cy="4525962"/>
          </a:xfrm>
        </p:spPr>
        <p:txBody>
          <a:bodyPr/>
          <a:lstStyle/>
          <a:p>
            <a:pPr indent="0">
              <a:spcBef>
                <a:spcPts val="638"/>
              </a:spcBef>
              <a:spcAft>
                <a:spcPct val="0"/>
              </a:spcAft>
              <a:buClr>
                <a:srgbClr val="FFFFFF"/>
              </a:buClr>
              <a:buSzTx/>
              <a:buNone/>
            </a:pPr>
            <a:endPar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endParaRPr>
          </a:p>
          <a:p>
            <a:pPr marL="800100" indent="-342900">
              <a:spcBef>
                <a:spcPts val="638"/>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The sea and lake ice concentration product quality is satisfactory</a:t>
            </a:r>
          </a:p>
          <a:p>
            <a:pPr lvl="2">
              <a:spcBef>
                <a:spcPts val="563"/>
              </a:spcBef>
              <a:spcAft>
                <a:spcPct val="0"/>
              </a:spcAft>
              <a:buClr>
                <a:srgbClr val="FFFFFF"/>
              </a:buClr>
              <a:buSzTx/>
              <a:buFont typeface="Arial" panose="020B0604020202020204" pitchFamily="34" charset="0"/>
              <a:buChar char="–"/>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Overall performance is compared to products from other sensors</a:t>
            </a:r>
          </a:p>
          <a:p>
            <a:pPr indent="0">
              <a:spcBef>
                <a:spcPts val="638"/>
              </a:spcBef>
              <a:spcAft>
                <a:spcPct val="0"/>
              </a:spcAft>
              <a:buClr>
                <a:srgbClr val="FFFFFF"/>
              </a:buClr>
              <a:buSzTx/>
              <a:buNone/>
            </a:pPr>
            <a:endPar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endParaRPr>
          </a:p>
          <a:p>
            <a:pPr marL="800100" indent="-342900">
              <a:spcBef>
                <a:spcPts val="638"/>
              </a:spcBef>
              <a:spcAft>
                <a:spcPct val="0"/>
              </a:spcAft>
              <a:buClr>
                <a:srgbClr val="FFFFFF"/>
              </a:buClr>
              <a:buSzTx/>
              <a:buFont typeface="Arial" panose="020B0604020202020204" pitchFamily="34" charset="0"/>
              <a:buChar char="•"/>
            </a:pPr>
            <a:r>
              <a:rPr lang="en-US" altLang="en-US" sz="2400" dirty="0">
                <a:solidFill>
                  <a:schemeClr val="bg1"/>
                </a:solidFill>
                <a:latin typeface="Calibri" panose="020F0502020204030204" pitchFamily="34" charset="0"/>
                <a:ea typeface="MS PGothic" panose="020B0600070205080204" pitchFamily="34" charset="-128"/>
                <a:sym typeface="Calibri" panose="020F0502020204030204" pitchFamily="34" charset="0"/>
              </a:rPr>
              <a:t>The sea and lake ice concentration product is ready for operational use and for use in comprehensive </a:t>
            </a:r>
            <a:r>
              <a:rPr lang="en-US" altLang="en-US" sz="2400" dirty="0" err="1">
                <a:solidFill>
                  <a:schemeClr val="bg1"/>
                </a:solidFill>
                <a:latin typeface="Calibri" panose="020F0502020204030204" pitchFamily="34" charset="0"/>
                <a:ea typeface="MS PGothic" panose="020B0600070205080204" pitchFamily="34" charset="-128"/>
                <a:sym typeface="Calibri" panose="020F0502020204030204" pitchFamily="34" charset="0"/>
              </a:rPr>
              <a:t>cal</a:t>
            </a:r>
            <a:r>
              <a:rPr lang="en-US" altLang="en-US" sz="2400" dirty="0">
                <a:solidFill>
                  <a:schemeClr val="bg1"/>
                </a:solidFill>
                <a:latin typeface="Calibri" panose="020F0502020204030204" pitchFamily="34" charset="0"/>
                <a:ea typeface="MS PGothic" panose="020B0600070205080204" pitchFamily="34" charset="-128"/>
                <a:sym typeface="Calibri" panose="020F0502020204030204" pitchFamily="34" charset="0"/>
              </a:rPr>
              <a:t>/</a:t>
            </a:r>
            <a:r>
              <a:rPr lang="en-US" altLang="en-US" sz="2400" dirty="0" err="1">
                <a:solidFill>
                  <a:schemeClr val="bg1"/>
                </a:solidFill>
                <a:latin typeface="Calibri" panose="020F0502020204030204" pitchFamily="34" charset="0"/>
                <a:ea typeface="MS PGothic" panose="020B0600070205080204" pitchFamily="34" charset="-128"/>
                <a:sym typeface="Calibri" panose="020F0502020204030204" pitchFamily="34" charset="0"/>
              </a:rPr>
              <a:t>val</a:t>
            </a:r>
            <a:r>
              <a:rPr lang="en-US" altLang="en-US" sz="2400" dirty="0">
                <a:solidFill>
                  <a:schemeClr val="bg1"/>
                </a:solidFill>
                <a:latin typeface="Calibri" panose="020F0502020204030204" pitchFamily="34" charset="0"/>
                <a:ea typeface="MS PGothic" panose="020B0600070205080204" pitchFamily="34" charset="-128"/>
                <a:sym typeface="Calibri" panose="020F0502020204030204" pitchFamily="34" charset="0"/>
              </a:rPr>
              <a:t> activities and product optimization.</a:t>
            </a:r>
          </a:p>
        </p:txBody>
      </p:sp>
      <p:sp>
        <p:nvSpPr>
          <p:cNvPr id="138243" name="Slide Number Placeholder 3">
            <a:extLst>
              <a:ext uri="{FF2B5EF4-FFF2-40B4-BE49-F238E27FC236}">
                <a16:creationId xmlns:a16="http://schemas.microsoft.com/office/drawing/2014/main" id="{4AD2FA9B-86E2-C809-C19D-5F64D4B006D1}"/>
              </a:ext>
            </a:extLst>
          </p:cNvPr>
          <p:cNvSpPr>
            <a:spLocks noGrp="1" noChangeArrowheads="1"/>
          </p:cNvSpPr>
          <p:nvPr>
            <p:ph type="sldNum" sz="quarter" idx="12"/>
          </p:nvPr>
        </p:nvSpPr>
        <p:spPr bwMode="auto">
          <a:xfrm>
            <a:off x="9601200" y="635952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SzTx/>
              <a:buFontTx/>
              <a:buNone/>
            </a:pPr>
            <a:fld id="{CBEE109B-0806-1542-B57E-82A580EAD9F2}" type="slidenum">
              <a:rPr lang="en-US" altLang="en-US" smtClean="0"/>
              <a:pPr>
                <a:spcBef>
                  <a:spcPct val="0"/>
                </a:spcBef>
                <a:buClrTx/>
                <a:buSzTx/>
                <a:buFontTx/>
                <a:buNone/>
              </a:pPr>
              <a:t>10</a:t>
            </a:fld>
            <a:endParaRPr lang="en-US" altLang="en-US" sz="1200" dirty="0">
              <a:solidFill>
                <a:srgbClr val="FFFFFF"/>
              </a:solidFill>
              <a:sym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hape 132">
            <a:extLst>
              <a:ext uri="{FF2B5EF4-FFF2-40B4-BE49-F238E27FC236}">
                <a16:creationId xmlns:a16="http://schemas.microsoft.com/office/drawing/2014/main" id="{152086A0-4B7F-A5C2-CBED-43FADCB6C31B}"/>
              </a:ext>
            </a:extLst>
          </p:cNvPr>
          <p:cNvSpPr>
            <a:spLocks noGrp="1"/>
          </p:cNvSpPr>
          <p:nvPr>
            <p:ph type="title"/>
          </p:nvPr>
        </p:nvSpPr>
        <p:spPr>
          <a:xfrm>
            <a:off x="1981200" y="97181"/>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sz="3400" dirty="0">
                <a:solidFill>
                  <a:srgbClr val="FFFFFF"/>
                </a:solidFill>
                <a:latin typeface="Calibri" panose="020F0502020204030204" pitchFamily="34" charset="0"/>
                <a:ea typeface="MS PGothic" panose="020B0600070205080204" pitchFamily="34" charset="-128"/>
                <a:sym typeface="Calibri" panose="020F0502020204030204" pitchFamily="34" charset="0"/>
              </a:rPr>
              <a:t>GOES-16 and GOES-18 Data </a:t>
            </a:r>
            <a:br>
              <a:rPr lang="en-US" altLang="en-US" sz="3400" dirty="0">
                <a:solidFill>
                  <a:srgbClr val="FFFFFF"/>
                </a:solidFill>
                <a:latin typeface="Calibri" panose="020F0502020204030204" pitchFamily="34" charset="0"/>
                <a:ea typeface="MS PGothic" panose="020B0600070205080204" pitchFamily="34" charset="-128"/>
                <a:sym typeface="Calibri" panose="020F0502020204030204" pitchFamily="34" charset="0"/>
              </a:rPr>
            </a:br>
            <a:r>
              <a:rPr lang="en-US" altLang="en-US" sz="3400" dirty="0">
                <a:solidFill>
                  <a:srgbClr val="FFFFFF"/>
                </a:solidFill>
                <a:latin typeface="Calibri" panose="020F0502020204030204" pitchFamily="34" charset="0"/>
                <a:ea typeface="MS PGothic" panose="020B0600070205080204" pitchFamily="34" charset="-128"/>
                <a:sym typeface="Calibri" panose="020F0502020204030204" pitchFamily="34" charset="0"/>
              </a:rPr>
              <a:t>Used in this Review</a:t>
            </a:r>
          </a:p>
        </p:txBody>
      </p:sp>
      <p:sp>
        <p:nvSpPr>
          <p:cNvPr id="140290" name="Slide Number Placeholder 4">
            <a:extLst>
              <a:ext uri="{FF2B5EF4-FFF2-40B4-BE49-F238E27FC236}">
                <a16:creationId xmlns:a16="http://schemas.microsoft.com/office/drawing/2014/main" id="{B3F2072E-A895-4257-64C2-A0C0CC2AA688}"/>
              </a:ext>
            </a:extLst>
          </p:cNvPr>
          <p:cNvSpPr>
            <a:spLocks noGrp="1" noChangeArrowheads="1"/>
          </p:cNvSpPr>
          <p:nvPr>
            <p:ph type="sldNum" sz="quarter" idx="12"/>
          </p:nvPr>
        </p:nvSpPr>
        <p:spPr bwMode="auto">
          <a:xfrm>
            <a:off x="9677400" y="6291036"/>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A13316F7-0D4B-C948-A224-4F13E53C8B37}" type="slidenum">
              <a:rPr lang="en-US" altLang="en-US" smtClean="0"/>
              <a:pPr>
                <a:spcBef>
                  <a:spcPct val="0"/>
                </a:spcBef>
                <a:buClrTx/>
                <a:buFontTx/>
                <a:buNone/>
              </a:pPr>
              <a:t>11</a:t>
            </a:fld>
            <a:endParaRPr lang="en-US" altLang="en-US" sz="1200" dirty="0">
              <a:solidFill>
                <a:srgbClr val="FFFFFF"/>
              </a:solidFill>
            </a:endParaRPr>
          </a:p>
        </p:txBody>
      </p:sp>
      <p:sp>
        <p:nvSpPr>
          <p:cNvPr id="140291" name="Shape 133">
            <a:extLst>
              <a:ext uri="{FF2B5EF4-FFF2-40B4-BE49-F238E27FC236}">
                <a16:creationId xmlns:a16="http://schemas.microsoft.com/office/drawing/2014/main" id="{4E9B5ECB-9C1D-FE0C-0896-32A2814404DA}"/>
              </a:ext>
            </a:extLst>
          </p:cNvPr>
          <p:cNvSpPr>
            <a:spLocks noGrp="1"/>
          </p:cNvSpPr>
          <p:nvPr>
            <p:ph type="body" idx="1"/>
          </p:nvPr>
        </p:nvSpPr>
        <p:spPr>
          <a:xfrm>
            <a:off x="1749425" y="1926998"/>
            <a:ext cx="8693150" cy="3821112"/>
          </a:xfrm>
        </p:spPr>
        <p:txBody>
          <a:bodyPr/>
          <a:lstStyle/>
          <a:p>
            <a:pPr indent="-228600">
              <a:spcBef>
                <a:spcPct val="0"/>
              </a:spcBef>
              <a:spcAft>
                <a:spcPct val="0"/>
              </a:spcAft>
              <a:buClr>
                <a:srgbClr val="FFFFFF"/>
              </a:buClr>
              <a:buSzTx/>
              <a:buFont typeface="Arial" panose="020B0604020202020204" pitchFamily="34" charset="0"/>
              <a:buChar char="•"/>
            </a:pPr>
            <a:r>
              <a:rPr lang="en-US" altLang="en-US" sz="2800" b="1" dirty="0">
                <a:solidFill>
                  <a:srgbClr val="FFFFFF"/>
                </a:solidFill>
                <a:latin typeface="Calibri" panose="020F0502020204030204" pitchFamily="34" charset="0"/>
                <a:ea typeface="MS PGothic" panose="020B0600070205080204" pitchFamily="34" charset="-128"/>
                <a:sym typeface="Calibri" panose="020F0502020204030204" pitchFamily="34" charset="0"/>
              </a:rPr>
              <a:t>GOES-16/18 GS/PDA Data</a:t>
            </a:r>
          </a:p>
          <a:p>
            <a:pPr indent="-228600">
              <a:spcBef>
                <a:spcPct val="0"/>
              </a:spcBef>
              <a:spcAft>
                <a:spcPct val="0"/>
              </a:spcAft>
              <a:buClr>
                <a:srgbClr val="FFFFFF"/>
              </a:buClr>
              <a:buSzTx/>
              <a:buNone/>
            </a:pPr>
            <a:r>
              <a:rPr lang="en-US" altLang="en-US" sz="2800" b="1" dirty="0">
                <a:solidFill>
                  <a:srgbClr val="FFFFFF"/>
                </a:solidFill>
                <a:latin typeface="Calibri" panose="020F0502020204030204" pitchFamily="34" charset="0"/>
                <a:ea typeface="MS PGothic" panose="020B0600070205080204" pitchFamily="34" charset="-128"/>
                <a:sym typeface="Calibri" panose="020F0502020204030204" pitchFamily="34" charset="0"/>
              </a:rPr>
              <a:t> </a:t>
            </a:r>
          </a:p>
          <a:p>
            <a:pPr marL="971550" lvl="1" indent="-342900">
              <a:lnSpc>
                <a:spcPct val="150000"/>
              </a:lnSpc>
              <a:spcBef>
                <a:spcPct val="0"/>
              </a:spcBef>
              <a:spcAft>
                <a:spcPct val="0"/>
              </a:spcAft>
              <a:buClr>
                <a:srgbClr val="FFFFFF"/>
              </a:buClr>
              <a:buSzTx/>
              <a:buFont typeface="Wingdings" pitchFamily="2" charset="2"/>
              <a:buChar char="v"/>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Goes-18 Full Disk data every 3 hours, </a:t>
            </a:r>
            <a:r>
              <a:rPr lang="en-US" altLang="en-US" sz="2000" dirty="0">
                <a:solidFill>
                  <a:schemeClr val="bg1"/>
                </a:solidFill>
                <a:latin typeface="Calibri" panose="020F0502020204030204" pitchFamily="34" charset="0"/>
                <a:ea typeface="MS PGothic" panose="020B0600070205080204" pitchFamily="34" charset="-128"/>
                <a:sym typeface="Calibri" panose="020F0502020204030204" pitchFamily="34" charset="0"/>
              </a:rPr>
              <a:t>Nov 15-Dec 20, 2022</a:t>
            </a:r>
            <a:r>
              <a:rPr lang="en-US" altLang="en-US" sz="2000" b="1" dirty="0">
                <a:solidFill>
                  <a:schemeClr val="bg1"/>
                </a:solidFill>
                <a:latin typeface="Calibri" panose="020F0502020204030204" pitchFamily="34" charset="0"/>
                <a:ea typeface="MS PGothic" panose="020B0600070205080204" pitchFamily="34" charset="-128"/>
                <a:sym typeface="Calibri" panose="020F0502020204030204" pitchFamily="34" charset="0"/>
              </a:rPr>
              <a:t> </a:t>
            </a:r>
          </a:p>
          <a:p>
            <a:pPr marL="971550" lvl="1" indent="-342900">
              <a:lnSpc>
                <a:spcPct val="150000"/>
              </a:lnSpc>
              <a:spcBef>
                <a:spcPct val="0"/>
              </a:spcBef>
              <a:spcAft>
                <a:spcPct val="0"/>
              </a:spcAft>
              <a:buClr>
                <a:srgbClr val="FFFFFF"/>
              </a:buClr>
              <a:buSzTx/>
              <a:buFont typeface="Wingdings" pitchFamily="2" charset="2"/>
              <a:buChar char="v"/>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Goes-16 Full Disk data every 3 hours, </a:t>
            </a:r>
            <a:r>
              <a:rPr lang="en-US" altLang="en-US" sz="2000" dirty="0">
                <a:solidFill>
                  <a:schemeClr val="bg1"/>
                </a:solidFill>
                <a:latin typeface="Calibri" panose="020F0502020204030204" pitchFamily="34" charset="0"/>
                <a:ea typeface="MS PGothic" panose="020B0600070205080204" pitchFamily="34" charset="-128"/>
                <a:sym typeface="Calibri" panose="020F0502020204030204" pitchFamily="34" charset="0"/>
              </a:rPr>
              <a:t>Nov 15-Dec 20, 2022</a:t>
            </a:r>
            <a:r>
              <a:rPr lang="en-US" altLang="en-US" sz="2000" b="1" dirty="0">
                <a:solidFill>
                  <a:schemeClr val="bg1"/>
                </a:solidFill>
                <a:latin typeface="Calibri" panose="020F0502020204030204" pitchFamily="34" charset="0"/>
                <a:ea typeface="MS PGothic" panose="020B0600070205080204" pitchFamily="34" charset="-128"/>
                <a:sym typeface="Calibri" panose="020F0502020204030204" pitchFamily="34" charset="0"/>
              </a:rPr>
              <a:t> </a:t>
            </a:r>
            <a:endPar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endParaRPr>
          </a:p>
          <a:p>
            <a:pPr marL="971550" lvl="1" indent="-342900">
              <a:lnSpc>
                <a:spcPct val="150000"/>
              </a:lnSpc>
              <a:spcBef>
                <a:spcPct val="0"/>
              </a:spcBef>
              <a:spcAft>
                <a:spcPct val="0"/>
              </a:spcAft>
              <a:buClr>
                <a:srgbClr val="FFFFFF"/>
              </a:buClr>
              <a:buSzTx/>
              <a:buFont typeface="Wingdings" pitchFamily="2" charset="2"/>
              <a:buChar char="v"/>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Goes-16/18 Full Disk daily composites, December </a:t>
            </a:r>
            <a:r>
              <a:rPr lang="en-US" altLang="en-US" sz="2000" dirty="0">
                <a:solidFill>
                  <a:schemeClr val="bg1"/>
                </a:solidFill>
                <a:latin typeface="Calibri" panose="020F0502020204030204" pitchFamily="34" charset="0"/>
                <a:ea typeface="MS PGothic" panose="020B0600070205080204" pitchFamily="34" charset="-128"/>
                <a:sym typeface="Calibri" panose="020F0502020204030204" pitchFamily="34" charset="0"/>
              </a:rPr>
              <a:t>1-25</a:t>
            </a: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 2022</a:t>
            </a:r>
          </a:p>
          <a:p>
            <a:pPr marL="971550" lvl="1" indent="-342900">
              <a:lnSpc>
                <a:spcPct val="150000"/>
              </a:lnSpc>
              <a:spcBef>
                <a:spcPct val="0"/>
              </a:spcBef>
              <a:spcAft>
                <a:spcPct val="0"/>
              </a:spcAft>
              <a:buClr>
                <a:srgbClr val="FFFFFF"/>
              </a:buClr>
              <a:buSzTx/>
              <a:buFont typeface="Wingdings" pitchFamily="2" charset="2"/>
              <a:buChar char="v"/>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 Performance, accuracy and precision, was examined.</a:t>
            </a:r>
          </a:p>
          <a:p>
            <a:pPr marL="971550" lvl="1" indent="-342900">
              <a:spcBef>
                <a:spcPct val="0"/>
              </a:spcBef>
              <a:spcAft>
                <a:spcPct val="0"/>
              </a:spcAft>
              <a:buClr>
                <a:srgbClr val="FFFFFF"/>
              </a:buClr>
              <a:buSzTx/>
              <a:buFont typeface="Wingdings" pitchFamily="2" charset="2"/>
              <a:buChar char="v"/>
            </a:pPr>
            <a:endPar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Title 1">
            <a:extLst>
              <a:ext uri="{FF2B5EF4-FFF2-40B4-BE49-F238E27FC236}">
                <a16:creationId xmlns:a16="http://schemas.microsoft.com/office/drawing/2014/main" id="{5B353D72-6953-4FDF-E7D9-25078E0D371E}"/>
              </a:ext>
            </a:extLst>
          </p:cNvPr>
          <p:cNvSpPr txBox="1">
            <a:spLocks noGrp="1" noChangeArrowheads="1"/>
          </p:cNvSpPr>
          <p:nvPr>
            <p:ph type="title"/>
          </p:nvPr>
        </p:nvSpPr>
        <p:spPr>
          <a:xfrm>
            <a:off x="2246313" y="4406901"/>
            <a:ext cx="7772400" cy="1362075"/>
          </a:xfrm>
        </p:spPr>
        <p:txBody>
          <a:bodyPr/>
          <a:lstStyle/>
          <a:p>
            <a:pPr eaLnBrk="1" hangingPunct="1">
              <a:spcBef>
                <a:spcPct val="0"/>
              </a:spcBef>
              <a:spcAft>
                <a:spcPct val="0"/>
              </a:spcAft>
            </a:pPr>
            <a:r>
              <a:rPr lang="en-US" altLang="en-US">
                <a:solidFill>
                  <a:srgbClr val="FFFFFF"/>
                </a:solidFill>
                <a:latin typeface="Calibri" panose="020F0502020204030204" pitchFamily="34" charset="0"/>
                <a:cs typeface="Arial" panose="020B0604020202020204" pitchFamily="34" charset="0"/>
                <a:sym typeface="Calibri" panose="020F0502020204030204" pitchFamily="34" charset="0"/>
              </a:rPr>
              <a:t>PRODUCT VALIDATION</a:t>
            </a:r>
          </a:p>
        </p:txBody>
      </p:sp>
      <p:sp>
        <p:nvSpPr>
          <p:cNvPr id="142338" name="Text Placeholder 2">
            <a:extLst>
              <a:ext uri="{FF2B5EF4-FFF2-40B4-BE49-F238E27FC236}">
                <a16:creationId xmlns:a16="http://schemas.microsoft.com/office/drawing/2014/main" id="{07C16BD4-788A-261A-19E8-AA9848EEB535}"/>
              </a:ext>
            </a:extLst>
          </p:cNvPr>
          <p:cNvSpPr txBox="1">
            <a:spLocks noGrp="1" noChangeArrowheads="1"/>
          </p:cNvSpPr>
          <p:nvPr>
            <p:ph type="body" idx="1"/>
          </p:nvPr>
        </p:nvSpPr>
        <p:spPr>
          <a:xfrm>
            <a:off x="2246313" y="2906714"/>
            <a:ext cx="7772400" cy="1500187"/>
          </a:xfrm>
        </p:spPr>
        <p:txBody>
          <a:bodyPr/>
          <a:lstStyle/>
          <a:p>
            <a:pPr eaLnBrk="1" fontAlgn="ctr" hangingPunct="1">
              <a:spcAft>
                <a:spcPct val="0"/>
              </a:spcAft>
              <a:buFontTx/>
              <a:buNone/>
            </a:pPr>
            <a:r>
              <a:rPr lang="en-US" altLang="en-US" dirty="0">
                <a:latin typeface="Calibri" panose="020F0502020204030204" pitchFamily="34" charset="0"/>
                <a:cs typeface="Arial" panose="020B0604020202020204" pitchFamily="34" charset="0"/>
                <a:sym typeface="Calibri" panose="020F0502020204030204" pitchFamily="34" charset="0"/>
              </a:rPr>
              <a:t>GOES-18 ABI Ice Concentration Provisional PS-PVR</a:t>
            </a:r>
          </a:p>
        </p:txBody>
      </p:sp>
      <p:sp>
        <p:nvSpPr>
          <p:cNvPr id="142339" name="Slide Number Placeholder 4">
            <a:extLst>
              <a:ext uri="{FF2B5EF4-FFF2-40B4-BE49-F238E27FC236}">
                <a16:creationId xmlns:a16="http://schemas.microsoft.com/office/drawing/2014/main" id="{C1FE46CD-9216-944A-75A6-B07362F38BF4}"/>
              </a:ext>
            </a:extLst>
          </p:cNvPr>
          <p:cNvSpPr>
            <a:spLocks noGrp="1" noChangeArrowheads="1"/>
          </p:cNvSpPr>
          <p:nvPr>
            <p:ph type="sldNum" sz="quarter" idx="13"/>
          </p:nvPr>
        </p:nvSpPr>
        <p:spPr bwMode="auto">
          <a:xfrm>
            <a:off x="9666514" y="62801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buSzTx/>
            </a:pPr>
            <a:fld id="{B6A94870-5F67-4843-8E19-BD06E4205200}" type="slidenum">
              <a:rPr lang="en-US" altLang="en-US" smtClean="0"/>
              <a:pPr>
                <a:buSzTx/>
              </a:pPr>
              <a:t>12</a:t>
            </a:fld>
            <a:endParaRPr lang="en-US" altLang="en-US">
              <a:solidFill>
                <a:srgbClr val="FFFFFF"/>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Slide Number Placeholder 3">
            <a:extLst>
              <a:ext uri="{FF2B5EF4-FFF2-40B4-BE49-F238E27FC236}">
                <a16:creationId xmlns:a16="http://schemas.microsoft.com/office/drawing/2014/main" id="{66739E43-B207-78A6-4751-61EDDF47B183}"/>
              </a:ext>
            </a:extLst>
          </p:cNvPr>
          <p:cNvSpPr>
            <a:spLocks noGrp="1" noChangeArrowheads="1"/>
          </p:cNvSpPr>
          <p:nvPr>
            <p:ph type="sldNum" sz="quarter" idx="13"/>
          </p:nvPr>
        </p:nvSpPr>
        <p:spPr bwMode="auto">
          <a:xfrm>
            <a:off x="9731828"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buSzTx/>
            </a:pPr>
            <a:fld id="{B6A94870-5F67-4843-8E19-BD06E4205200}" type="slidenum">
              <a:rPr lang="en-US" altLang="en-US" smtClean="0"/>
              <a:pPr>
                <a:buSzTx/>
              </a:pPr>
              <a:t>13</a:t>
            </a:fld>
            <a:endParaRPr lang="en-US" altLang="en-US" dirty="0">
              <a:solidFill>
                <a:srgbClr val="FFFFFF"/>
              </a:solidFill>
            </a:endParaRPr>
          </a:p>
        </p:txBody>
      </p:sp>
      <p:sp>
        <p:nvSpPr>
          <p:cNvPr id="143362" name="Shape 329">
            <a:extLst>
              <a:ext uri="{FF2B5EF4-FFF2-40B4-BE49-F238E27FC236}">
                <a16:creationId xmlns:a16="http://schemas.microsoft.com/office/drawing/2014/main" id="{B8DC8B35-443C-3080-AB5D-9AD51F403067}"/>
              </a:ext>
            </a:extLst>
          </p:cNvPr>
          <p:cNvSpPr txBox="1">
            <a:spLocks noGrp="1" noChangeArrowheads="1"/>
          </p:cNvSpPr>
          <p:nvPr>
            <p:ph type="title"/>
          </p:nvPr>
        </p:nvSpPr>
        <p:spPr>
          <a:xfrm>
            <a:off x="1981200" y="112713"/>
            <a:ext cx="8229600" cy="806450"/>
          </a:xfrm>
        </p:spPr>
        <p:txBody>
          <a:bodyPr spcFirstLastPara="1" wrap="square" lIns="91425" tIns="45700" rIns="91425" bIns="45700" anchor="ctr" anchorCtr="0">
            <a:noAutofit/>
          </a:bodyPr>
          <a:lstStyle/>
          <a:p>
            <a:pPr algn="ctr" eaLnBrk="1" hangingPunct="1">
              <a:spcBef>
                <a:spcPct val="0"/>
              </a:spcBef>
              <a:spcAft>
                <a:spcPct val="0"/>
              </a:spcAft>
              <a:buClr>
                <a:srgbClr val="FFFFFF"/>
              </a:buClr>
              <a:buSzPct val="25000"/>
            </a:pPr>
            <a:r>
              <a:rPr lang="en-US" altLang="en-US" sz="3600" b="0">
                <a:solidFill>
                  <a:srgbClr val="FFFFFF"/>
                </a:solidFill>
                <a:latin typeface="Calibri" panose="020F0502020204030204" pitchFamily="34" charset="0"/>
                <a:cs typeface="Arial" panose="020B0604020202020204" pitchFamily="34" charset="0"/>
                <a:sym typeface="Calibri" panose="020F0502020204030204" pitchFamily="34" charset="0"/>
              </a:rPr>
              <a:t>Qualitative/Visual Inspection</a:t>
            </a:r>
          </a:p>
        </p:txBody>
      </p:sp>
      <p:sp>
        <p:nvSpPr>
          <p:cNvPr id="143363" name="TextBox 17">
            <a:extLst>
              <a:ext uri="{FF2B5EF4-FFF2-40B4-BE49-F238E27FC236}">
                <a16:creationId xmlns:a16="http://schemas.microsoft.com/office/drawing/2014/main" id="{6DC53A05-0F87-EDDF-3827-17B72D8C42F1}"/>
              </a:ext>
            </a:extLst>
          </p:cNvPr>
          <p:cNvSpPr txBox="1">
            <a:spLocks noChangeArrowheads="1"/>
          </p:cNvSpPr>
          <p:nvPr/>
        </p:nvSpPr>
        <p:spPr bwMode="auto">
          <a:xfrm>
            <a:off x="1797051" y="5956300"/>
            <a:ext cx="877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sz="2000" dirty="0">
                <a:solidFill>
                  <a:srgbClr val="FFFFFF"/>
                </a:solidFill>
              </a:rPr>
              <a:t>GOES-18 daily composite ice concentration data from the GS/PDA.</a:t>
            </a:r>
          </a:p>
        </p:txBody>
      </p:sp>
      <p:sp>
        <p:nvSpPr>
          <p:cNvPr id="143364" name="Text Placeholder 2">
            <a:extLst>
              <a:ext uri="{FF2B5EF4-FFF2-40B4-BE49-F238E27FC236}">
                <a16:creationId xmlns:a16="http://schemas.microsoft.com/office/drawing/2014/main" id="{C0819DDC-8BDC-CFAA-8B15-D2A9CDD6C76E}"/>
              </a:ext>
            </a:extLst>
          </p:cNvPr>
          <p:cNvSpPr txBox="1">
            <a:spLocks noChangeArrowheads="1"/>
          </p:cNvSpPr>
          <p:nvPr/>
        </p:nvSpPr>
        <p:spPr bwMode="auto">
          <a:xfrm>
            <a:off x="1655764" y="1171576"/>
            <a:ext cx="43957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600" b="1">
                <a:solidFill>
                  <a:srgbClr val="FFFF00"/>
                </a:solidFill>
                <a:ea typeface="MS PGothic" panose="020B0600070205080204" pitchFamily="34" charset="-128"/>
              </a:rPr>
              <a:t>GOES-18, 2022-12-17, Ice Concentration</a:t>
            </a:r>
          </a:p>
        </p:txBody>
      </p:sp>
      <p:sp>
        <p:nvSpPr>
          <p:cNvPr id="143365" name="Text Placeholder 2">
            <a:extLst>
              <a:ext uri="{FF2B5EF4-FFF2-40B4-BE49-F238E27FC236}">
                <a16:creationId xmlns:a16="http://schemas.microsoft.com/office/drawing/2014/main" id="{E0937760-677B-B0C5-D001-9B9424A81CD2}"/>
              </a:ext>
            </a:extLst>
          </p:cNvPr>
          <p:cNvSpPr txBox="1">
            <a:spLocks noChangeArrowheads="1"/>
          </p:cNvSpPr>
          <p:nvPr/>
        </p:nvSpPr>
        <p:spPr bwMode="auto">
          <a:xfrm>
            <a:off x="5965825" y="1185863"/>
            <a:ext cx="4395788"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600" b="1">
                <a:solidFill>
                  <a:srgbClr val="FFFF00"/>
                </a:solidFill>
                <a:ea typeface="MS PGothic" panose="020B0600070205080204" pitchFamily="34" charset="-128"/>
              </a:rPr>
              <a:t>GOES-18, 2022-12-17, Ice Concentration</a:t>
            </a:r>
          </a:p>
        </p:txBody>
      </p:sp>
      <p:pic>
        <p:nvPicPr>
          <p:cNvPr id="143366" name="Picture 14">
            <a:extLst>
              <a:ext uri="{FF2B5EF4-FFF2-40B4-BE49-F238E27FC236}">
                <a16:creationId xmlns:a16="http://schemas.microsoft.com/office/drawing/2014/main" id="{673A08B0-ADB5-0AE4-65AC-7F331FF47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813" y="1598613"/>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67" name="Picture 2">
            <a:extLst>
              <a:ext uri="{FF2B5EF4-FFF2-40B4-BE49-F238E27FC236}">
                <a16:creationId xmlns:a16="http://schemas.microsoft.com/office/drawing/2014/main" id="{B86309C1-079F-81E6-E57B-6EEF70762D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1025" y="1598613"/>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Slide Number Placeholder 3">
            <a:extLst>
              <a:ext uri="{FF2B5EF4-FFF2-40B4-BE49-F238E27FC236}">
                <a16:creationId xmlns:a16="http://schemas.microsoft.com/office/drawing/2014/main" id="{4248C830-130A-E348-7F8E-720DE6CF7F87}"/>
              </a:ext>
            </a:extLst>
          </p:cNvPr>
          <p:cNvSpPr>
            <a:spLocks noGrp="1" noChangeArrowheads="1"/>
          </p:cNvSpPr>
          <p:nvPr>
            <p:ph type="sldNum" sz="quarter" idx="13"/>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lgn="l">
              <a:buSzTx/>
            </a:pPr>
            <a:fld id="{B6A94870-5F67-4843-8E19-BD06E4205200}" type="slidenum">
              <a:rPr lang="en-US" altLang="en-US" smtClean="0"/>
              <a:pPr algn="l">
                <a:buSzTx/>
              </a:pPr>
              <a:t>14</a:t>
            </a:fld>
            <a:endParaRPr lang="en-US" altLang="en-US">
              <a:solidFill>
                <a:srgbClr val="FFFFFF"/>
              </a:solidFill>
            </a:endParaRPr>
          </a:p>
        </p:txBody>
      </p:sp>
      <p:sp>
        <p:nvSpPr>
          <p:cNvPr id="145410" name="Shape 329">
            <a:extLst>
              <a:ext uri="{FF2B5EF4-FFF2-40B4-BE49-F238E27FC236}">
                <a16:creationId xmlns:a16="http://schemas.microsoft.com/office/drawing/2014/main" id="{F2412F31-8372-0514-A93E-C9C861910BFE}"/>
              </a:ext>
            </a:extLst>
          </p:cNvPr>
          <p:cNvSpPr txBox="1">
            <a:spLocks noChangeArrowheads="1"/>
          </p:cNvSpPr>
          <p:nvPr/>
        </p:nvSpPr>
        <p:spPr bwMode="auto">
          <a:xfrm>
            <a:off x="1981200" y="112713"/>
            <a:ext cx="82296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SzPct val="25000"/>
            </a:pPr>
            <a:r>
              <a:rPr lang="en-US" altLang="en-US" sz="3600">
                <a:solidFill>
                  <a:srgbClr val="FFFFFF"/>
                </a:solidFill>
                <a:latin typeface="Calibri" panose="020F0502020204030204" pitchFamily="34" charset="0"/>
                <a:sym typeface="Calibri" panose="020F0502020204030204" pitchFamily="34" charset="0"/>
              </a:rPr>
              <a:t>Qualitative/Visual Inspection</a:t>
            </a:r>
          </a:p>
        </p:txBody>
      </p:sp>
      <p:sp>
        <p:nvSpPr>
          <p:cNvPr id="145411" name="Text Placeholder 2">
            <a:extLst>
              <a:ext uri="{FF2B5EF4-FFF2-40B4-BE49-F238E27FC236}">
                <a16:creationId xmlns:a16="http://schemas.microsoft.com/office/drawing/2014/main" id="{A9126DCA-118E-308A-A6F3-9BB0803B461B}"/>
              </a:ext>
            </a:extLst>
          </p:cNvPr>
          <p:cNvSpPr txBox="1">
            <a:spLocks noChangeArrowheads="1"/>
          </p:cNvSpPr>
          <p:nvPr/>
        </p:nvSpPr>
        <p:spPr bwMode="auto">
          <a:xfrm>
            <a:off x="1614488" y="1123951"/>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a:solidFill>
                  <a:srgbClr val="FFFF00"/>
                </a:solidFill>
                <a:ea typeface="MS PGothic" panose="020B0600070205080204" pitchFamily="34" charset="-128"/>
              </a:rPr>
              <a:t>GOES-18, 2022-12-16, Ice concentration</a:t>
            </a:r>
          </a:p>
        </p:txBody>
      </p:sp>
      <p:sp>
        <p:nvSpPr>
          <p:cNvPr id="145412" name="Text Placeholder 2">
            <a:extLst>
              <a:ext uri="{FF2B5EF4-FFF2-40B4-BE49-F238E27FC236}">
                <a16:creationId xmlns:a16="http://schemas.microsoft.com/office/drawing/2014/main" id="{A859573A-2E54-8D38-0DC2-3F561F37E49A}"/>
              </a:ext>
            </a:extLst>
          </p:cNvPr>
          <p:cNvSpPr txBox="1">
            <a:spLocks noChangeArrowheads="1"/>
          </p:cNvSpPr>
          <p:nvPr/>
        </p:nvSpPr>
        <p:spPr bwMode="auto">
          <a:xfrm>
            <a:off x="6319838" y="1123951"/>
            <a:ext cx="43481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a:solidFill>
                  <a:srgbClr val="FFFF00"/>
                </a:solidFill>
                <a:ea typeface="MS PGothic" panose="020B0600070205080204" pitchFamily="34" charset="-128"/>
              </a:rPr>
              <a:t>US NIC, 2022-12-16, Ice concentration</a:t>
            </a:r>
          </a:p>
        </p:txBody>
      </p:sp>
      <p:pic>
        <p:nvPicPr>
          <p:cNvPr id="145413" name="Picture 7">
            <a:extLst>
              <a:ext uri="{FF2B5EF4-FFF2-40B4-BE49-F238E27FC236}">
                <a16:creationId xmlns:a16="http://schemas.microsoft.com/office/drawing/2014/main" id="{EC66832D-48D0-F490-0F66-118CD4527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26" y="1522414"/>
            <a:ext cx="4024313"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11">
            <a:extLst>
              <a:ext uri="{FF2B5EF4-FFF2-40B4-BE49-F238E27FC236}">
                <a16:creationId xmlns:a16="http://schemas.microsoft.com/office/drawing/2014/main" id="{5FA9DBEB-70B2-A35A-8DDE-847581F04F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75" y="1522413"/>
            <a:ext cx="4584700" cy="519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Slide Number Placeholder 3">
            <a:extLst>
              <a:ext uri="{FF2B5EF4-FFF2-40B4-BE49-F238E27FC236}">
                <a16:creationId xmlns:a16="http://schemas.microsoft.com/office/drawing/2014/main" id="{C7A3F99A-1D3D-0965-18F5-896B915A631D}"/>
              </a:ext>
            </a:extLst>
          </p:cNvPr>
          <p:cNvSpPr>
            <a:spLocks noGrp="1" noChangeArrowheads="1"/>
          </p:cNvSpPr>
          <p:nvPr>
            <p:ph type="sldNum" sz="quarter" idx="13"/>
          </p:nvPr>
        </p:nvSpPr>
        <p:spPr bwMode="auto">
          <a:xfrm>
            <a:off x="9797143" y="638016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buSzTx/>
            </a:pPr>
            <a:fld id="{B6A94870-5F67-4843-8E19-BD06E4205200}" type="slidenum">
              <a:rPr lang="en-US" altLang="en-US" smtClean="0"/>
              <a:pPr>
                <a:buSzTx/>
              </a:pPr>
              <a:t>15</a:t>
            </a:fld>
            <a:endParaRPr lang="en-US" altLang="en-US" dirty="0">
              <a:solidFill>
                <a:srgbClr val="FFFFFF"/>
              </a:solidFill>
            </a:endParaRPr>
          </a:p>
        </p:txBody>
      </p:sp>
      <p:sp>
        <p:nvSpPr>
          <p:cNvPr id="147458" name="Text Placeholder 2">
            <a:extLst>
              <a:ext uri="{FF2B5EF4-FFF2-40B4-BE49-F238E27FC236}">
                <a16:creationId xmlns:a16="http://schemas.microsoft.com/office/drawing/2014/main" id="{2E6D2250-0275-BCE7-4698-83D298B5CE1B}"/>
              </a:ext>
            </a:extLst>
          </p:cNvPr>
          <p:cNvSpPr txBox="1">
            <a:spLocks noChangeArrowheads="1"/>
          </p:cNvSpPr>
          <p:nvPr/>
        </p:nvSpPr>
        <p:spPr bwMode="auto">
          <a:xfrm>
            <a:off x="5797550" y="1422400"/>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dirty="0">
                <a:solidFill>
                  <a:srgbClr val="FFFF00"/>
                </a:solidFill>
                <a:ea typeface="MS PGothic" panose="020B0600070205080204" pitchFamily="34" charset="-128"/>
              </a:rPr>
              <a:t>US NIC, 2021-12-22, Ice concentration</a:t>
            </a:r>
          </a:p>
        </p:txBody>
      </p:sp>
      <p:sp>
        <p:nvSpPr>
          <p:cNvPr id="147459" name="Shape 329">
            <a:extLst>
              <a:ext uri="{FF2B5EF4-FFF2-40B4-BE49-F238E27FC236}">
                <a16:creationId xmlns:a16="http://schemas.microsoft.com/office/drawing/2014/main" id="{7A00CFDE-A8B0-0558-0553-6D7D18E52A1F}"/>
              </a:ext>
            </a:extLst>
          </p:cNvPr>
          <p:cNvSpPr txBox="1">
            <a:spLocks noChangeArrowheads="1"/>
          </p:cNvSpPr>
          <p:nvPr/>
        </p:nvSpPr>
        <p:spPr bwMode="auto">
          <a:xfrm>
            <a:off x="1981200" y="112713"/>
            <a:ext cx="82296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Clr>
                <a:srgbClr val="FFFFFF"/>
              </a:buClr>
              <a:buSzPct val="25000"/>
            </a:pPr>
            <a:r>
              <a:rPr lang="en-US" altLang="en-US" sz="3600" dirty="0">
                <a:solidFill>
                  <a:srgbClr val="FFFFFF"/>
                </a:solidFill>
                <a:latin typeface="Calibri" panose="020F0502020204030204" pitchFamily="34" charset="0"/>
                <a:sym typeface="Calibri" panose="020F0502020204030204" pitchFamily="34" charset="0"/>
              </a:rPr>
              <a:t>Qualitative/Visual Inspection</a:t>
            </a:r>
          </a:p>
        </p:txBody>
      </p:sp>
      <p:sp>
        <p:nvSpPr>
          <p:cNvPr id="147460" name="Text Placeholder 2">
            <a:extLst>
              <a:ext uri="{FF2B5EF4-FFF2-40B4-BE49-F238E27FC236}">
                <a16:creationId xmlns:a16="http://schemas.microsoft.com/office/drawing/2014/main" id="{9CD54301-FC72-B84F-5A1E-46B99DA4D0ED}"/>
              </a:ext>
            </a:extLst>
          </p:cNvPr>
          <p:cNvSpPr txBox="1">
            <a:spLocks noChangeArrowheads="1"/>
          </p:cNvSpPr>
          <p:nvPr/>
        </p:nvSpPr>
        <p:spPr bwMode="auto">
          <a:xfrm>
            <a:off x="1663700" y="1404938"/>
            <a:ext cx="4133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600" b="1" dirty="0">
                <a:solidFill>
                  <a:srgbClr val="FFFF00"/>
                </a:solidFill>
                <a:ea typeface="MS PGothic" panose="020B0600070205080204" pitchFamily="34" charset="-128"/>
              </a:rPr>
              <a:t>GOES-18, 2022-12-22, Ice concentration</a:t>
            </a:r>
          </a:p>
        </p:txBody>
      </p:sp>
      <p:sp>
        <p:nvSpPr>
          <p:cNvPr id="2" name="TextBox 1">
            <a:extLst>
              <a:ext uri="{FF2B5EF4-FFF2-40B4-BE49-F238E27FC236}">
                <a16:creationId xmlns:a16="http://schemas.microsoft.com/office/drawing/2014/main" id="{DD54BCA0-315C-3EB9-41E0-9842E4E88F81}"/>
              </a:ext>
            </a:extLst>
          </p:cNvPr>
          <p:cNvSpPr txBox="1"/>
          <p:nvPr/>
        </p:nvSpPr>
        <p:spPr>
          <a:xfrm>
            <a:off x="1749596" y="6013650"/>
            <a:ext cx="7664161" cy="307777"/>
          </a:xfrm>
          <a:prstGeom prst="rect">
            <a:avLst/>
          </a:prstGeom>
          <a:noFill/>
        </p:spPr>
        <p:txBody>
          <a:bodyPr wrap="square" rtlCol="0">
            <a:spAutoFit/>
          </a:bodyPr>
          <a:lstStyle/>
          <a:p>
            <a:r>
              <a:rPr lang="en-US" dirty="0">
                <a:solidFill>
                  <a:schemeClr val="bg1"/>
                </a:solidFill>
              </a:rPr>
              <a:t>No ice retrieved with GOES-18 data due to cloudy sky over ice area. </a:t>
            </a:r>
          </a:p>
        </p:txBody>
      </p:sp>
      <p:pic>
        <p:nvPicPr>
          <p:cNvPr id="4" name="Picture 3">
            <a:extLst>
              <a:ext uri="{FF2B5EF4-FFF2-40B4-BE49-F238E27FC236}">
                <a16:creationId xmlns:a16="http://schemas.microsoft.com/office/drawing/2014/main" id="{CE214BA1-94AA-633F-A715-BC340F830F8F}"/>
              </a:ext>
            </a:extLst>
          </p:cNvPr>
          <p:cNvPicPr>
            <a:picLocks noChangeAspect="1"/>
          </p:cNvPicPr>
          <p:nvPr/>
        </p:nvPicPr>
        <p:blipFill>
          <a:blip r:embed="rId3"/>
          <a:stretch>
            <a:fillRect/>
          </a:stretch>
        </p:blipFill>
        <p:spPr>
          <a:xfrm>
            <a:off x="1782933" y="1838325"/>
            <a:ext cx="4100514" cy="4100514"/>
          </a:xfrm>
          <a:prstGeom prst="rect">
            <a:avLst/>
          </a:prstGeom>
        </p:spPr>
      </p:pic>
      <p:pic>
        <p:nvPicPr>
          <p:cNvPr id="6" name="Picture 5">
            <a:extLst>
              <a:ext uri="{FF2B5EF4-FFF2-40B4-BE49-F238E27FC236}">
                <a16:creationId xmlns:a16="http://schemas.microsoft.com/office/drawing/2014/main" id="{597B099B-90DA-9EE8-1E53-1C150872A845}"/>
              </a:ext>
            </a:extLst>
          </p:cNvPr>
          <p:cNvPicPr>
            <a:picLocks noChangeAspect="1"/>
          </p:cNvPicPr>
          <p:nvPr/>
        </p:nvPicPr>
        <p:blipFill>
          <a:blip r:embed="rId4"/>
          <a:stretch>
            <a:fillRect/>
          </a:stretch>
        </p:blipFill>
        <p:spPr>
          <a:xfrm>
            <a:off x="6096001" y="1846246"/>
            <a:ext cx="5296297" cy="409259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Title 1">
            <a:extLst>
              <a:ext uri="{FF2B5EF4-FFF2-40B4-BE49-F238E27FC236}">
                <a16:creationId xmlns:a16="http://schemas.microsoft.com/office/drawing/2014/main" id="{92189AE0-7FE4-FA21-A073-689807DA6EB5}"/>
              </a:ext>
            </a:extLst>
          </p:cNvPr>
          <p:cNvSpPr>
            <a:spLocks noGrp="1"/>
          </p:cNvSpPr>
          <p:nvPr>
            <p:ph type="title"/>
          </p:nvPr>
        </p:nvSpPr>
        <p:spPr>
          <a:xfrm>
            <a:off x="1981200" y="-46038"/>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a:solidFill>
                  <a:srgbClr val="FFFFFF"/>
                </a:solidFill>
                <a:latin typeface="Calibri" panose="020F0502020204030204" pitchFamily="34" charset="0"/>
                <a:ea typeface="MS PGothic" panose="020B0600070205080204" pitchFamily="34" charset="-128"/>
                <a:sym typeface="Calibri" panose="020F0502020204030204" pitchFamily="34" charset="0"/>
              </a:rPr>
              <a:t>Reference Data</a:t>
            </a:r>
          </a:p>
        </p:txBody>
      </p:sp>
      <p:sp>
        <p:nvSpPr>
          <p:cNvPr id="149506" name="Slide Number Placeholder 4">
            <a:extLst>
              <a:ext uri="{FF2B5EF4-FFF2-40B4-BE49-F238E27FC236}">
                <a16:creationId xmlns:a16="http://schemas.microsoft.com/office/drawing/2014/main" id="{B457A7D7-5946-8300-DD69-6721FE147C37}"/>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 typeface="Calibri" panose="020F0502020204030204" pitchFamily="34" charset="0"/>
              <a:buNone/>
            </a:pPr>
            <a:fld id="{A89362B1-75EA-7A41-93FC-C5F041750287}" type="slidenum">
              <a:rPr lang="en-US" altLang="en-US" sz="1200">
                <a:solidFill>
                  <a:srgbClr val="FFFFFF"/>
                </a:solidFill>
              </a:rPr>
              <a:pPr>
                <a:spcBef>
                  <a:spcPct val="0"/>
                </a:spcBef>
                <a:buFont typeface="Calibri" panose="020F0502020204030204" pitchFamily="34" charset="0"/>
                <a:buNone/>
              </a:pPr>
              <a:t>16</a:t>
            </a:fld>
            <a:endParaRPr lang="en-US" altLang="en-US" sz="1200">
              <a:solidFill>
                <a:srgbClr val="FFFFFF"/>
              </a:solidFill>
            </a:endParaRPr>
          </a:p>
        </p:txBody>
      </p:sp>
      <p:sp>
        <p:nvSpPr>
          <p:cNvPr id="6" name="Rectangle 3">
            <a:extLst>
              <a:ext uri="{FF2B5EF4-FFF2-40B4-BE49-F238E27FC236}">
                <a16:creationId xmlns:a16="http://schemas.microsoft.com/office/drawing/2014/main" id="{E7B8997A-64BD-6E58-51BB-E06CB0710EC4}"/>
              </a:ext>
            </a:extLst>
          </p:cNvPr>
          <p:cNvSpPr txBox="1">
            <a:spLocks noChangeArrowheads="1"/>
          </p:cNvSpPr>
          <p:nvPr/>
        </p:nvSpPr>
        <p:spPr bwMode="auto">
          <a:xfrm>
            <a:off x="827314" y="1707924"/>
            <a:ext cx="10591800" cy="4572000"/>
          </a:xfrm>
          <a:prstGeom prst="rect">
            <a:avLst/>
          </a:prstGeom>
          <a:noFill/>
          <a:ln>
            <a:noFill/>
          </a:ln>
        </p:spPr>
        <p:txBody>
          <a:bodyPr/>
          <a:lstStyle>
            <a:lvl1pPr marL="342900" indent="-342900" algn="l" defTabSz="457200" rtl="0" eaLnBrk="1" fontAlgn="base" hangingPunct="1">
              <a:spcBef>
                <a:spcPct val="20000"/>
              </a:spcBef>
              <a:spcAft>
                <a:spcPct val="0"/>
              </a:spcAft>
              <a:buFont typeface="Wingdings" pitchFamily="2" charset="2"/>
              <a:buChar char="v"/>
              <a:defRPr sz="3200" kern="1200">
                <a:solidFill>
                  <a:schemeClr val="bg1"/>
                </a:solidFill>
                <a:latin typeface="+mn-lt"/>
                <a:ea typeface="MS PGothic" panose="020B0600070205080204" pitchFamily="34" charset="-128"/>
                <a:cs typeface="+mn-cs"/>
              </a:defRPr>
            </a:lvl1pPr>
            <a:lvl2pPr marL="742950" indent="-285750" algn="l" defTabSz="457200" rtl="0" eaLnBrk="1" fontAlgn="base" hangingPunct="1">
              <a:spcBef>
                <a:spcPct val="20000"/>
              </a:spcBef>
              <a:spcAft>
                <a:spcPct val="0"/>
              </a:spcAft>
              <a:buFont typeface="Arial" panose="020B0604020202020204" pitchFamily="34" charset="0"/>
              <a:buChar char="–"/>
              <a:defRPr sz="2800" kern="1200">
                <a:solidFill>
                  <a:schemeClr val="bg1"/>
                </a:solidFill>
                <a:latin typeface="+mn-lt"/>
                <a:ea typeface="MS PGothic" panose="020B0600070205080204" pitchFamily="34" charset="-128"/>
                <a:cs typeface="+mn-cs"/>
              </a:defRPr>
            </a:lvl2pPr>
            <a:lvl3pPr marL="1143000" indent="-228600" algn="l" defTabSz="457200" rtl="0" eaLnBrk="1" fontAlgn="base" hangingPunct="1">
              <a:spcBef>
                <a:spcPct val="20000"/>
              </a:spcBef>
              <a:spcAft>
                <a:spcPct val="0"/>
              </a:spcAft>
              <a:buFont typeface="Arial" panose="020B0604020202020204" pitchFamily="34" charset="0"/>
              <a:buChar char="•"/>
              <a:defRPr sz="2400" kern="1200">
                <a:solidFill>
                  <a:schemeClr val="bg1"/>
                </a:solidFill>
                <a:latin typeface="+mn-lt"/>
                <a:ea typeface="MS PGothic" panose="020B0600070205080204" pitchFamily="34" charset="-128"/>
                <a:cs typeface="+mn-cs"/>
              </a:defRPr>
            </a:lvl3pPr>
            <a:lvl4pPr marL="1600200" indent="-228600" algn="l" defTabSz="457200" rtl="0" eaLnBrk="1" fontAlgn="base" hangingPunct="1">
              <a:spcBef>
                <a:spcPct val="20000"/>
              </a:spcBef>
              <a:spcAft>
                <a:spcPct val="0"/>
              </a:spcAft>
              <a:buFont typeface="Courier New" pitchFamily="49" charset="0"/>
              <a:buChar char="o"/>
              <a:defRPr sz="2000" kern="1200">
                <a:solidFill>
                  <a:schemeClr val="bg1"/>
                </a:solidFill>
                <a:latin typeface="+mn-lt"/>
                <a:ea typeface="MS PGothic" panose="020B0600070205080204" pitchFamily="34" charset="-128"/>
                <a:cs typeface="+mn-cs"/>
              </a:defRPr>
            </a:lvl4pPr>
            <a:lvl5pPr marL="2057400" indent="-228600" algn="l" defTabSz="457200" rtl="0" eaLnBrk="1" fontAlgn="base" hangingPunct="1">
              <a:spcBef>
                <a:spcPct val="20000"/>
              </a:spcBef>
              <a:spcAft>
                <a:spcPct val="0"/>
              </a:spcAft>
              <a:buFont typeface="Arial" panose="020B0604020202020204" pitchFamily="34" charset="0"/>
              <a:buChar char="»"/>
              <a:defRPr sz="2000" kern="1200">
                <a:solidFill>
                  <a:schemeClr val="bg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9525" indent="0">
              <a:buNone/>
              <a:defRPr/>
            </a:pPr>
            <a:r>
              <a:rPr lang="en-US" altLang="zh-CN" sz="2200" dirty="0">
                <a:solidFill>
                  <a:srgbClr val="FFFF00"/>
                </a:solidFill>
                <a:latin typeface="Arial" charset="0"/>
                <a:cs typeface="Times New Roman" charset="0"/>
              </a:rPr>
              <a:t>Reference data sets: </a:t>
            </a:r>
          </a:p>
          <a:p>
            <a:pPr marL="9525" indent="0">
              <a:buNone/>
              <a:defRPr/>
            </a:pPr>
            <a:r>
              <a:rPr lang="en-US" altLang="zh-CN" sz="2000" dirty="0">
                <a:latin typeface="Arial" charset="0"/>
                <a:cs typeface="Times New Roman" charset="0"/>
              </a:rPr>
              <a:t>The AMSR2 (Advanced Microwave Scanning Radiometer 2 ) instrument onboard the GCOM-W1 (Global Change Observation Mission 1st – Water) satellite is a twelve-channel, six-frequency, passive-microwave radiometer system. The AMSR2 NOAA enterprise sea ice product includes sea ice concentration using NASA team 2 algorithm mapped to an Equal-Area Scalable Earth Grid (EASE-Grid) version 2 at </a:t>
            </a:r>
            <a:r>
              <a:rPr lang="en-US" altLang="zh-CN" sz="2000" dirty="0">
                <a:solidFill>
                  <a:prstClr val="white"/>
                </a:solidFill>
                <a:latin typeface="Arial" charset="0"/>
                <a:cs typeface="Times New Roman" charset="0"/>
              </a:rPr>
              <a:t>2-km spatial resolution. The reference data sets covers daily AMSR2 ice concentration from November 15 to December 18, 2022.</a:t>
            </a:r>
          </a:p>
          <a:p>
            <a:pPr marL="9525" indent="0">
              <a:buNone/>
              <a:defRPr/>
            </a:pPr>
            <a:r>
              <a:rPr lang="en-US" altLang="zh-CN" sz="2000" dirty="0">
                <a:solidFill>
                  <a:srgbClr val="FF0000"/>
                </a:solidFill>
                <a:latin typeface="Arial" charset="0"/>
                <a:cs typeface="Times New Roman" charset="0"/>
              </a:rPr>
              <a:t> </a:t>
            </a:r>
          </a:p>
          <a:p>
            <a:pPr marL="9525" indent="0">
              <a:buNone/>
              <a:defRPr/>
            </a:pPr>
            <a:r>
              <a:rPr lang="en-US" altLang="zh-CN" sz="2000" dirty="0">
                <a:latin typeface="Arial" charset="0"/>
                <a:cs typeface="Times New Roman" charset="0"/>
              </a:rPr>
              <a:t>The VIIRS (Visible Infrared Imaging Radiometer Suite) instrument is a whiskbroom scanner radiometer that collects imagery and radiometric measurements of the land, atmosphere, cryosphere, and oceans in the visible and infrared bands of the electromagnetic spectrum. </a:t>
            </a:r>
            <a:r>
              <a:rPr lang="en-US" altLang="zh-CN" sz="2000" dirty="0">
                <a:solidFill>
                  <a:prstClr val="white"/>
                </a:solidFill>
                <a:latin typeface="Arial" charset="0"/>
                <a:cs typeface="Times New Roman" charset="0"/>
              </a:rPr>
              <a:t>The reference data sets include daily VIIRS ice concentration from November 15 to December 19, 2022. </a:t>
            </a:r>
            <a:endParaRPr lang="en-US" altLang="zh-CN" sz="2000" dirty="0">
              <a:latin typeface="Arial" charset="0"/>
              <a:cs typeface="Times New Roman"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a:extLst>
              <a:ext uri="{FF2B5EF4-FFF2-40B4-BE49-F238E27FC236}">
                <a16:creationId xmlns:a16="http://schemas.microsoft.com/office/drawing/2014/main" id="{FAC67FAA-5BD8-ED0D-3EF8-00E62F0FD8D2}"/>
              </a:ext>
            </a:extLst>
          </p:cNvPr>
          <p:cNvSpPr>
            <a:spLocks noGrp="1"/>
          </p:cNvSpPr>
          <p:nvPr>
            <p:ph type="title"/>
          </p:nvPr>
        </p:nvSpPr>
        <p:spPr>
          <a:xfrm>
            <a:off x="1981200" y="2979738"/>
            <a:ext cx="8229600"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en-US">
                <a:solidFill>
                  <a:srgbClr val="FFFFFF"/>
                </a:solidFill>
                <a:latin typeface="Calibri" panose="020F0502020204030204" pitchFamily="34" charset="0"/>
                <a:ea typeface="MS PGothic" panose="020B0600070205080204" pitchFamily="34" charset="-128"/>
                <a:sym typeface="Calibri" panose="020F0502020204030204" pitchFamily="34" charset="0"/>
              </a:rPr>
              <a:t>Calibration/Validation Results</a:t>
            </a:r>
          </a:p>
        </p:txBody>
      </p:sp>
      <p:sp>
        <p:nvSpPr>
          <p:cNvPr id="151554" name="Slide Number Placeholder 3">
            <a:extLst>
              <a:ext uri="{FF2B5EF4-FFF2-40B4-BE49-F238E27FC236}">
                <a16:creationId xmlns:a16="http://schemas.microsoft.com/office/drawing/2014/main" id="{2AC464EE-80DA-AC53-F270-CB0855AE614F}"/>
              </a:ext>
            </a:extLst>
          </p:cNvPr>
          <p:cNvSpPr>
            <a:spLocks noGrp="1" noChangeArrowheads="1"/>
          </p:cNvSpPr>
          <p:nvPr>
            <p:ph type="sldNum" sz="quarter" idx="12"/>
          </p:nvPr>
        </p:nvSpPr>
        <p:spPr bwMode="auto">
          <a:xfrm>
            <a:off x="9764486" y="632369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A13316F7-0D4B-C948-A224-4F13E53C8B37}" type="slidenum">
              <a:rPr lang="en-US" altLang="en-US" smtClean="0"/>
              <a:pPr>
                <a:spcBef>
                  <a:spcPct val="0"/>
                </a:spcBef>
                <a:buClrTx/>
                <a:buFontTx/>
                <a:buNone/>
              </a:pPr>
              <a:t>17</a:t>
            </a:fld>
            <a:endParaRPr lang="en-US" altLang="en-US" sz="1200" dirty="0">
              <a:solidFill>
                <a:srgbClr val="FFFFFF"/>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itle 1">
            <a:extLst>
              <a:ext uri="{FF2B5EF4-FFF2-40B4-BE49-F238E27FC236}">
                <a16:creationId xmlns:a16="http://schemas.microsoft.com/office/drawing/2014/main" id="{B588003C-883D-789D-8BEA-5F145DD47B5E}"/>
              </a:ext>
            </a:extLst>
          </p:cNvPr>
          <p:cNvSpPr>
            <a:spLocks noGrp="1"/>
          </p:cNvSpPr>
          <p:nvPr>
            <p:ph type="title"/>
          </p:nvPr>
        </p:nvSpPr>
        <p:spPr>
          <a:xfrm>
            <a:off x="1981200" y="-46038"/>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a:solidFill>
                  <a:srgbClr val="FFFFFF"/>
                </a:solidFill>
                <a:latin typeface="Calibri" panose="020F0502020204030204" pitchFamily="34" charset="0"/>
                <a:ea typeface="MS PGothic" panose="020B0600070205080204" pitchFamily="34" charset="-128"/>
                <a:sym typeface="Calibri" panose="020F0502020204030204" pitchFamily="34" charset="0"/>
              </a:rPr>
              <a:t>Validation Procedures</a:t>
            </a:r>
          </a:p>
        </p:txBody>
      </p:sp>
      <p:sp>
        <p:nvSpPr>
          <p:cNvPr id="152578" name="Slide Number Placeholder 4">
            <a:extLst>
              <a:ext uri="{FF2B5EF4-FFF2-40B4-BE49-F238E27FC236}">
                <a16:creationId xmlns:a16="http://schemas.microsoft.com/office/drawing/2014/main" id="{075D7061-2763-0673-F671-175AF814A978}"/>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 typeface="Calibri" panose="020F0502020204030204" pitchFamily="34" charset="0"/>
              <a:buNone/>
            </a:pPr>
            <a:fld id="{FE947C3D-FC45-7E47-B489-6EB6ABA78F63}" type="slidenum">
              <a:rPr lang="en-US" altLang="en-US" sz="1200">
                <a:solidFill>
                  <a:srgbClr val="FFFFFF"/>
                </a:solidFill>
              </a:rPr>
              <a:pPr>
                <a:spcBef>
                  <a:spcPct val="0"/>
                </a:spcBef>
                <a:buFont typeface="Calibri" panose="020F0502020204030204" pitchFamily="34" charset="0"/>
                <a:buNone/>
              </a:pPr>
              <a:t>18</a:t>
            </a:fld>
            <a:endParaRPr lang="en-US" altLang="en-US" sz="1200">
              <a:solidFill>
                <a:srgbClr val="FFFFFF"/>
              </a:solidFill>
            </a:endParaRPr>
          </a:p>
        </p:txBody>
      </p:sp>
      <p:sp>
        <p:nvSpPr>
          <p:cNvPr id="152579" name="Shape 133">
            <a:extLst>
              <a:ext uri="{FF2B5EF4-FFF2-40B4-BE49-F238E27FC236}">
                <a16:creationId xmlns:a16="http://schemas.microsoft.com/office/drawing/2014/main" id="{8BC6F475-C1FA-719E-D64E-B25AEE33C5DB}"/>
              </a:ext>
            </a:extLst>
          </p:cNvPr>
          <p:cNvSpPr>
            <a:spLocks noGrp="1"/>
          </p:cNvSpPr>
          <p:nvPr>
            <p:ph type="body" idx="1"/>
          </p:nvPr>
        </p:nvSpPr>
        <p:spPr>
          <a:xfrm>
            <a:off x="511628" y="1492251"/>
            <a:ext cx="11070772" cy="5229225"/>
          </a:xfrm>
        </p:spPr>
        <p:txBody>
          <a:bodyPr/>
          <a:lstStyle/>
          <a:p>
            <a:pPr marL="457200" indent="-228600">
              <a:spcBef>
                <a:spcPts val="1200"/>
              </a:spcBef>
              <a:spcAft>
                <a:spcPct val="0"/>
              </a:spcAft>
              <a:buClr>
                <a:srgbClr val="FFFFFF"/>
              </a:buClr>
              <a:buSzTx/>
              <a:buFont typeface="Arial" panose="020B0604020202020204" pitchFamily="34" charset="0"/>
              <a:buChar char="•"/>
            </a:pPr>
            <a:r>
              <a:rPr lang="en-US" altLang="en-US" dirty="0">
                <a:solidFill>
                  <a:srgbClr val="FFFFFF"/>
                </a:solidFill>
                <a:latin typeface="Calibri" panose="020F0502020204030204" pitchFamily="34" charset="0"/>
                <a:ea typeface="MS PGothic" panose="020B0600070205080204" pitchFamily="34" charset="-128"/>
                <a:sym typeface="Calibri" panose="020F0502020204030204" pitchFamily="34" charset="0"/>
              </a:rPr>
              <a:t>Matchups (set of quasi-coincident and collocated GOES-16/GOES-18 and reference data):</a:t>
            </a:r>
          </a:p>
          <a:p>
            <a:pPr marL="857250" lvl="1" indent="-228600">
              <a:spcBef>
                <a:spcPct val="0"/>
              </a:spcBef>
              <a:spcAft>
                <a:spcPct val="0"/>
              </a:spcAft>
              <a:buClr>
                <a:srgbClr val="FFFFFF"/>
              </a:buClr>
              <a:buSzTx/>
              <a:buFont typeface="Arial" panose="020B0604020202020204" pitchFamily="34" charset="0"/>
              <a:buChar char="–"/>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Passive microwave ice concentration from AMSR2 (Advanced Microwave Scanning Radiometer 2), which has been validated and is an operational NOAA product. </a:t>
            </a:r>
          </a:p>
          <a:p>
            <a:pPr marL="857250" lvl="1" indent="-228600">
              <a:spcBef>
                <a:spcPct val="0"/>
              </a:spcBef>
              <a:spcAft>
                <a:spcPct val="0"/>
              </a:spcAft>
              <a:buClr>
                <a:srgbClr val="FFFFFF"/>
              </a:buClr>
              <a:buSzTx/>
              <a:buFont typeface="Arial" panose="020B0604020202020204" pitchFamily="34" charset="0"/>
              <a:buChar char="–"/>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GOES-18 ice concentration and ice mask, and AMSR2 ice concentration are remapped to 2 km EASE-Grid 2.0 (Equal-Area Scalable Earth version 2). </a:t>
            </a:r>
          </a:p>
          <a:p>
            <a:pPr marL="457200" indent="-228600">
              <a:spcBef>
                <a:spcPct val="0"/>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Hourly GOES-18 data are compared to daily AMSR2 data.</a:t>
            </a:r>
            <a:r>
              <a:rPr lang="en-US" altLang="en-US" dirty="0">
                <a:solidFill>
                  <a:srgbClr val="FFFFFF"/>
                </a:solidFill>
                <a:latin typeface="Calibri" panose="020F0502020204030204" pitchFamily="34" charset="0"/>
                <a:ea typeface="MS PGothic" panose="020B0600070205080204" pitchFamily="34" charset="-128"/>
                <a:sym typeface="Calibri" panose="020F0502020204030204" pitchFamily="34" charset="0"/>
              </a:rPr>
              <a:t> </a:t>
            </a:r>
          </a:p>
          <a:p>
            <a:pPr marL="857250" lvl="1" indent="-228600">
              <a:spcBef>
                <a:spcPct val="0"/>
              </a:spcBef>
              <a:spcAft>
                <a:spcPct val="0"/>
              </a:spcAft>
              <a:buClr>
                <a:srgbClr val="FFFFFF"/>
              </a:buClr>
              <a:buSzTx/>
              <a:buFont typeface="Arial" panose="020B0604020202020204" pitchFamily="34" charset="0"/>
              <a:buChar char="–"/>
            </a:pPr>
            <a:endParaRPr lang="en-US" altLang="en-US" dirty="0">
              <a:solidFill>
                <a:srgbClr val="FFFFFF"/>
              </a:solidFill>
              <a:latin typeface="Calibri" panose="020F0502020204030204" pitchFamily="34" charset="0"/>
              <a:ea typeface="MS PGothic" panose="020B0600070205080204" pitchFamily="34" charset="-128"/>
              <a:sym typeface="Calibri" panose="020F0502020204030204" pitchFamily="34" charset="0"/>
            </a:endParaRPr>
          </a:p>
          <a:p>
            <a:pPr marL="457200" indent="-228600">
              <a:spcBef>
                <a:spcPct val="0"/>
              </a:spcBef>
              <a:spcAft>
                <a:spcPct val="0"/>
              </a:spcAft>
              <a:buClr>
                <a:srgbClr val="FFFFFF"/>
              </a:buClr>
              <a:buSzTx/>
              <a:buNone/>
            </a:pPr>
            <a:endParaRPr lang="en-US" altLang="en-US" dirty="0">
              <a:solidFill>
                <a:srgbClr val="FFFFFF"/>
              </a:solidFill>
              <a:latin typeface="Calibri" panose="020F0502020204030204" pitchFamily="34" charset="0"/>
              <a:ea typeface="MS PGothic" panose="020B0600070205080204" pitchFamily="34" charset="-128"/>
              <a:sym typeface="Calibri" panose="020F050202020403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Shape 329">
            <a:extLst>
              <a:ext uri="{FF2B5EF4-FFF2-40B4-BE49-F238E27FC236}">
                <a16:creationId xmlns:a16="http://schemas.microsoft.com/office/drawing/2014/main" id="{4713755C-82F4-3B1E-0519-B3E8EE8C6C48}"/>
              </a:ext>
            </a:extLst>
          </p:cNvPr>
          <p:cNvSpPr>
            <a:spLocks noGrp="1"/>
          </p:cNvSpPr>
          <p:nvPr>
            <p:ph type="title"/>
          </p:nvPr>
        </p:nvSpPr>
        <p:spPr>
          <a:xfrm>
            <a:off x="1981200" y="90489"/>
            <a:ext cx="8229600" cy="1036637"/>
          </a:xfrm>
        </p:spPr>
        <p:txBody>
          <a:bodyPr spcFirstLastPara="1" wrap="square" lIns="91425" tIns="45700" rIns="91425" bIns="45700" anchor="ctr" anchorCtr="0">
            <a:noAutofit/>
          </a:bodyPr>
          <a:lstStyle/>
          <a:p>
            <a:pPr eaLnBrk="1" hangingPunct="1">
              <a:spcBef>
                <a:spcPct val="0"/>
              </a:spcBef>
              <a:spcAft>
                <a:spcPct val="0"/>
              </a:spcAft>
              <a:buClr>
                <a:srgbClr val="FFFFFF"/>
              </a:buClr>
              <a:buSzPct val="25000"/>
              <a:buFont typeface="Calibri" panose="020F0502020204030204" pitchFamily="34" charset="0"/>
              <a:buNone/>
            </a:pPr>
            <a:r>
              <a:rPr lang="en-US" altLang="en-US">
                <a:solidFill>
                  <a:srgbClr val="FFFFFF"/>
                </a:solidFill>
                <a:latin typeface="Calibri" panose="020F0502020204030204" pitchFamily="34" charset="0"/>
                <a:ea typeface="MS PGothic" panose="020B0600070205080204" pitchFamily="34" charset="-128"/>
                <a:sym typeface="Calibri" panose="020F0502020204030204" pitchFamily="34" charset="0"/>
              </a:rPr>
              <a:t>PLPTs three stages validation</a:t>
            </a:r>
          </a:p>
        </p:txBody>
      </p:sp>
      <p:graphicFrame>
        <p:nvGraphicFramePr>
          <p:cNvPr id="330" name="Shape 330">
            <a:extLst>
              <a:ext uri="{FF2B5EF4-FFF2-40B4-BE49-F238E27FC236}">
                <a16:creationId xmlns:a16="http://schemas.microsoft.com/office/drawing/2014/main" id="{311CF565-805D-ACBA-0C40-0C804E8A70A5}"/>
              </a:ext>
            </a:extLst>
          </p:cNvPr>
          <p:cNvGraphicFramePr/>
          <p:nvPr/>
        </p:nvGraphicFramePr>
        <p:xfrm>
          <a:off x="1895475" y="2487614"/>
          <a:ext cx="8401050" cy="2035174"/>
        </p:xfrm>
        <a:graphic>
          <a:graphicData uri="http://schemas.openxmlformats.org/drawingml/2006/table">
            <a:tbl>
              <a:tblPr firstRow="1" bandRow="1">
                <a:noFill/>
              </a:tblPr>
              <a:tblGrid>
                <a:gridCol w="2751128">
                  <a:extLst>
                    <a:ext uri="{9D8B030D-6E8A-4147-A177-3AD203B41FA5}">
                      <a16:colId xmlns:a16="http://schemas.microsoft.com/office/drawing/2014/main" val="20000"/>
                    </a:ext>
                  </a:extLst>
                </a:gridCol>
                <a:gridCol w="5649922">
                  <a:extLst>
                    <a:ext uri="{9D8B030D-6E8A-4147-A177-3AD203B41FA5}">
                      <a16:colId xmlns:a16="http://schemas.microsoft.com/office/drawing/2014/main" val="20001"/>
                    </a:ext>
                  </a:extLst>
                </a:gridCol>
              </a:tblGrid>
              <a:tr h="548545">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TEST ID</a:t>
                      </a:r>
                    </a:p>
                  </a:txBody>
                  <a:tcPr marL="91445" marR="91445" marT="45716" marB="45716" anchor="ctr">
                    <a:solidFill>
                      <a:schemeClr val="accen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Short Description</a:t>
                      </a:r>
                    </a:p>
                  </a:txBody>
                  <a:tcPr marL="91445" marR="91445" marT="45716" marB="45716" anchor="ctr">
                    <a:solidFill>
                      <a:schemeClr val="accent1"/>
                    </a:solidFill>
                  </a:tcPr>
                </a:tc>
                <a:extLst>
                  <a:ext uri="{0D108BD9-81ED-4DB2-BD59-A6C34878D82A}">
                    <a16:rowId xmlns:a16="http://schemas.microsoft.com/office/drawing/2014/main" val="10000"/>
                  </a:ext>
                </a:extLst>
              </a:tr>
              <a:tr h="495543">
                <a:tc>
                  <a:txBody>
                    <a:bodyPr/>
                    <a:lstStyle/>
                    <a:p>
                      <a:pPr marL="0" marR="0" lvl="0" indent="0" algn="l" rtl="0">
                        <a:lnSpc>
                          <a:spcPct val="107000"/>
                        </a:lnSpc>
                        <a:spcBef>
                          <a:spcPts val="0"/>
                        </a:spcBef>
                        <a:spcAft>
                          <a:spcPts val="0"/>
                        </a:spcAft>
                        <a:buSzPct val="25000"/>
                        <a:buNone/>
                      </a:pPr>
                      <a:r>
                        <a:rPr lang="en-US" sz="1600" b="0" i="0" kern="1200" dirty="0">
                          <a:solidFill>
                            <a:schemeClr val="dk1"/>
                          </a:solidFill>
                          <a:effectLst/>
                          <a:latin typeface="Calibri"/>
                          <a:ea typeface="Calibri"/>
                          <a:cs typeface="Calibri"/>
                        </a:rPr>
                        <a:t>ABI-FD_Ice01</a:t>
                      </a:r>
                      <a:r>
                        <a:rPr lang="en-US" sz="1600" dirty="0">
                          <a:effectLst/>
                        </a:rPr>
                        <a:t> (Beta)</a:t>
                      </a:r>
                      <a:endParaRPr lang="en-US" sz="1600" b="0" dirty="0">
                        <a:solidFill>
                          <a:schemeClr val="dk1"/>
                        </a:solidFill>
                        <a:latin typeface="Calibri" panose="020F0502020204030204" pitchFamily="34" charset="0"/>
                      </a:endParaRPr>
                    </a:p>
                  </a:txBody>
                  <a:tcPr marL="68572" marR="68572" marT="0" marB="0" anchor="ctr">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Verify each product is generated at the required cadence for FD </a:t>
                      </a:r>
                    </a:p>
                  </a:txBody>
                  <a:tcPr marL="68572" marR="68572" marT="0" marB="0" anchor="ctr">
                    <a:solidFill>
                      <a:schemeClr val="lt1"/>
                    </a:solidFill>
                  </a:tcPr>
                </a:tc>
                <a:extLst>
                  <a:ext uri="{0D108BD9-81ED-4DB2-BD59-A6C34878D82A}">
                    <a16:rowId xmlns:a16="http://schemas.microsoft.com/office/drawing/2014/main" val="10001"/>
                  </a:ext>
                </a:extLst>
              </a:tr>
              <a:tr h="495543">
                <a:tc>
                  <a:txBody>
                    <a:bodyPr/>
                    <a:lstStyle/>
                    <a:p>
                      <a:pPr marL="0" marR="0" lvl="0" indent="0" algn="l" rtl="0">
                        <a:lnSpc>
                          <a:spcPct val="107000"/>
                        </a:lnSpc>
                        <a:spcBef>
                          <a:spcPts val="0"/>
                        </a:spcBef>
                        <a:spcAft>
                          <a:spcPts val="0"/>
                        </a:spcAft>
                        <a:buSzPct val="25000"/>
                        <a:buNone/>
                      </a:pPr>
                      <a:r>
                        <a:rPr lang="en-US" sz="1600" b="0" i="0" kern="1200" dirty="0">
                          <a:solidFill>
                            <a:schemeClr val="dk1"/>
                          </a:solidFill>
                          <a:effectLst/>
                          <a:latin typeface="Calibri"/>
                          <a:ea typeface="Calibri"/>
                          <a:cs typeface="Calibri"/>
                        </a:rPr>
                        <a:t>ABI-FD_Ice02</a:t>
                      </a:r>
                      <a:r>
                        <a:rPr lang="en-US" sz="1600" dirty="0">
                          <a:effectLst/>
                        </a:rPr>
                        <a:t> (Provisional)</a:t>
                      </a:r>
                      <a:endParaRPr lang="en-US" sz="1600" b="0" dirty="0">
                        <a:solidFill>
                          <a:schemeClr val="dk1"/>
                        </a:solidFill>
                        <a:latin typeface="Calibri" panose="020F0502020204030204" pitchFamily="34" charset="0"/>
                      </a:endParaRPr>
                    </a:p>
                  </a:txBody>
                  <a:tcPr marL="68572" marR="68572" marT="0" marB="0" anchor="ctr">
                    <a:solidFill>
                      <a:srgbClr val="FFC000"/>
                    </a:solidFill>
                  </a:tcPr>
                </a:tc>
                <a:tc>
                  <a:txBody>
                    <a:bodyPr/>
                    <a:lstStyle/>
                    <a:p>
                      <a:pPr marL="0" marR="0" lvl="0" indent="0" algn="l" defTabSz="457200" rtl="0" eaLnBrk="1" fontAlgn="auto" latinLnBrk="0" hangingPunct="1">
                        <a:lnSpc>
                          <a:spcPct val="107000"/>
                        </a:lnSpc>
                        <a:spcBef>
                          <a:spcPts val="0"/>
                        </a:spcBef>
                        <a:spcAft>
                          <a:spcPts val="0"/>
                        </a:spcAft>
                        <a:buClrTx/>
                        <a:buSzPct val="25000"/>
                        <a:buFontTx/>
                        <a:buNone/>
                        <a:tabLst/>
                        <a:defRPr/>
                      </a:pPr>
                      <a:r>
                        <a:rPr lang="en-US" sz="1600" dirty="0">
                          <a:latin typeface="Calibri" panose="020F0502020204030204" pitchFamily="34" charset="0"/>
                        </a:rPr>
                        <a:t>Perform qualitative inspection of each FD product </a:t>
                      </a:r>
                    </a:p>
                  </a:txBody>
                  <a:tcPr marL="68572" marR="68572" marT="0" marB="0" anchor="ctr">
                    <a:solidFill>
                      <a:srgbClr val="FFC000"/>
                    </a:solidFill>
                  </a:tcPr>
                </a:tc>
                <a:extLst>
                  <a:ext uri="{0D108BD9-81ED-4DB2-BD59-A6C34878D82A}">
                    <a16:rowId xmlns:a16="http://schemas.microsoft.com/office/drawing/2014/main" val="10002"/>
                  </a:ext>
                </a:extLst>
              </a:tr>
              <a:tr h="495543">
                <a:tc>
                  <a:txBody>
                    <a:bodyPr/>
                    <a:lstStyle/>
                    <a:p>
                      <a:pPr marL="0" marR="0" lvl="0" indent="0" algn="l" rtl="0">
                        <a:lnSpc>
                          <a:spcPct val="100000"/>
                        </a:lnSpc>
                        <a:spcBef>
                          <a:spcPts val="0"/>
                        </a:spcBef>
                        <a:spcAft>
                          <a:spcPts val="0"/>
                        </a:spcAft>
                        <a:buClr>
                          <a:srgbClr val="000000"/>
                        </a:buClr>
                        <a:buSzPct val="25000"/>
                        <a:buFont typeface="Arial"/>
                        <a:buNone/>
                      </a:pPr>
                      <a:r>
                        <a:rPr lang="en-US" sz="1600" b="0" i="0" kern="1200" dirty="0">
                          <a:solidFill>
                            <a:schemeClr val="dk1"/>
                          </a:solidFill>
                          <a:effectLst/>
                          <a:latin typeface="Calibri"/>
                          <a:ea typeface="Calibri"/>
                          <a:cs typeface="Calibri"/>
                        </a:rPr>
                        <a:t>ABI-FD_Ice03 (Full)</a:t>
                      </a:r>
                      <a:r>
                        <a:rPr lang="en-US" sz="1600" dirty="0">
                          <a:effectLst/>
                        </a:rPr>
                        <a:t> </a:t>
                      </a:r>
                      <a:endParaRPr lang="en-US" sz="1600" u="none" strike="noStrike" cap="none" dirty="0"/>
                    </a:p>
                  </a:txBody>
                  <a:tcPr marL="91445" marR="91445" marT="45716" marB="45716" anchor="ctr">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Assess the accuracy and precision of each FD product </a:t>
                      </a:r>
                    </a:p>
                  </a:txBody>
                  <a:tcPr marL="68572" marR="68572" marT="0" marB="0" anchor="ctr">
                    <a:solidFill>
                      <a:schemeClr val="lt1"/>
                    </a:solidFill>
                  </a:tcPr>
                </a:tc>
                <a:extLst>
                  <a:ext uri="{0D108BD9-81ED-4DB2-BD59-A6C34878D82A}">
                    <a16:rowId xmlns:a16="http://schemas.microsoft.com/office/drawing/2014/main" val="10003"/>
                  </a:ext>
                </a:extLst>
              </a:tr>
            </a:tbl>
          </a:graphicData>
        </a:graphic>
      </p:graphicFrame>
      <p:sp>
        <p:nvSpPr>
          <p:cNvPr id="154643" name="Shape 331">
            <a:extLst>
              <a:ext uri="{FF2B5EF4-FFF2-40B4-BE49-F238E27FC236}">
                <a16:creationId xmlns:a16="http://schemas.microsoft.com/office/drawing/2014/main" id="{69FB7A85-DB23-1FD3-E4C8-51EB9EC53F71}"/>
              </a:ext>
            </a:extLst>
          </p:cNvPr>
          <p:cNvSpPr>
            <a:spLocks noGrp="1" noChangeArrowheads="1"/>
          </p:cNvSpPr>
          <p:nvPr>
            <p:ph type="sldNum" sz="quarter" idx="12"/>
          </p:nvPr>
        </p:nvSpPr>
        <p:spPr bwMode="auto">
          <a:xfrm>
            <a:off x="9764486" y="6301922"/>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Font typeface="Calibri" panose="020F0502020204030204" pitchFamily="34" charset="0"/>
              <a:buNone/>
            </a:pPr>
            <a:fld id="{CBEE109B-0806-1542-B57E-82A580EAD9F2}" type="slidenum">
              <a:rPr lang="en-US" altLang="en-US" smtClean="0"/>
              <a:pPr>
                <a:spcBef>
                  <a:spcPct val="0"/>
                </a:spcBef>
                <a:buFont typeface="Calibri" panose="020F0502020204030204" pitchFamily="34" charset="0"/>
                <a:buNone/>
              </a:pPr>
              <a:t>19</a:t>
            </a:fld>
            <a:endParaRPr lang="en-US" altLang="en-US" sz="1200" dirty="0">
              <a:solidFill>
                <a:srgbClr val="FFFFFF"/>
              </a:solidFill>
            </a:endParaRPr>
          </a:p>
        </p:txBody>
      </p:sp>
      <p:sp>
        <p:nvSpPr>
          <p:cNvPr id="154644" name="TextBox 6">
            <a:extLst>
              <a:ext uri="{FF2B5EF4-FFF2-40B4-BE49-F238E27FC236}">
                <a16:creationId xmlns:a16="http://schemas.microsoft.com/office/drawing/2014/main" id="{829306D8-C0AE-A783-5D08-F9ED72DDFE04}"/>
              </a:ext>
            </a:extLst>
          </p:cNvPr>
          <p:cNvSpPr txBox="1">
            <a:spLocks noChangeArrowheads="1"/>
          </p:cNvSpPr>
          <p:nvPr/>
        </p:nvSpPr>
        <p:spPr bwMode="auto">
          <a:xfrm>
            <a:off x="1895475" y="1751807"/>
            <a:ext cx="852215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There are currently no Full Validation PLPTs for ice products. The table below lists the types of tests to be performed.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itle 1">
            <a:extLst>
              <a:ext uri="{FF2B5EF4-FFF2-40B4-BE49-F238E27FC236}">
                <a16:creationId xmlns:a16="http://schemas.microsoft.com/office/drawing/2014/main" id="{6023830E-56B3-4D2B-AB3D-7D7D1B9FB001}"/>
              </a:ext>
            </a:extLst>
          </p:cNvPr>
          <p:cNvSpPr>
            <a:spLocks noGrp="1" noChangeArrowheads="1"/>
          </p:cNvSpPr>
          <p:nvPr>
            <p:ph type="title"/>
          </p:nvPr>
        </p:nvSpPr>
        <p:spPr/>
        <p:txBody>
          <a:bodyPr/>
          <a:lstStyle/>
          <a:p>
            <a:pPr eaLnBrk="1" hangingPunct="1"/>
            <a:r>
              <a:rPr lang="en-US" altLang="en-US" b="1"/>
              <a:t>Outline</a:t>
            </a:r>
          </a:p>
        </p:txBody>
      </p:sp>
      <p:sp>
        <p:nvSpPr>
          <p:cNvPr id="3" name="Content Placeholder 2">
            <a:extLst>
              <a:ext uri="{FF2B5EF4-FFF2-40B4-BE49-F238E27FC236}">
                <a16:creationId xmlns:a16="http://schemas.microsoft.com/office/drawing/2014/main" id="{EC71CE55-524B-86A8-2DB3-F83B88B61661}"/>
              </a:ext>
            </a:extLst>
          </p:cNvPr>
          <p:cNvSpPr>
            <a:spLocks noGrp="1"/>
          </p:cNvSpPr>
          <p:nvPr>
            <p:ph idx="1"/>
          </p:nvPr>
        </p:nvSpPr>
        <p:spPr>
          <a:xfrm>
            <a:off x="1334861" y="1527178"/>
            <a:ext cx="10345510" cy="5011737"/>
          </a:xfrm>
        </p:spPr>
        <p:txBody>
          <a:bodyPr>
            <a:normAutofit/>
          </a:bodyPr>
          <a:lstStyle/>
          <a:p>
            <a:pPr marL="0" indent="0">
              <a:buNone/>
              <a:defRPr/>
            </a:pPr>
            <a:r>
              <a:rPr lang="en-US" dirty="0"/>
              <a:t>For each product - </a:t>
            </a:r>
            <a:r>
              <a:rPr lang="en-US" dirty="0">
                <a:solidFill>
                  <a:srgbClr val="FFFF00"/>
                </a:solidFill>
              </a:rPr>
              <a:t>Ice Concentration</a:t>
            </a:r>
            <a:r>
              <a:rPr lang="en-US" dirty="0"/>
              <a:t> and </a:t>
            </a:r>
            <a:r>
              <a:rPr lang="en-US" dirty="0">
                <a:solidFill>
                  <a:srgbClr val="FFFF00"/>
                </a:solidFill>
              </a:rPr>
              <a:t>Ice Age/Thickness</a:t>
            </a:r>
            <a:r>
              <a:rPr lang="en-US" dirty="0"/>
              <a:t>:</a:t>
            </a:r>
          </a:p>
          <a:p>
            <a:pPr marL="461963" indent="-461963">
              <a:defRPr/>
            </a:pPr>
            <a:r>
              <a:rPr lang="en-US" dirty="0"/>
              <a:t>Product Overview</a:t>
            </a:r>
          </a:p>
          <a:p>
            <a:pPr marL="461963" indent="-461963">
              <a:defRPr/>
            </a:pPr>
            <a:r>
              <a:rPr lang="en-US" dirty="0"/>
              <a:t>Product Quality Evaluation</a:t>
            </a:r>
          </a:p>
          <a:p>
            <a:pPr marL="461963" indent="-461963">
              <a:defRPr/>
            </a:pPr>
            <a:r>
              <a:rPr lang="en-US" dirty="0"/>
              <a:t>Product Validation</a:t>
            </a:r>
          </a:p>
          <a:p>
            <a:pPr marL="461963" indent="-461963">
              <a:defRPr/>
            </a:pPr>
            <a:r>
              <a:rPr lang="en-US" dirty="0"/>
              <a:t>Provisional Maturity Assessment</a:t>
            </a:r>
          </a:p>
          <a:p>
            <a:pPr marL="461963" indent="-461963">
              <a:defRPr/>
            </a:pPr>
            <a:r>
              <a:rPr lang="en-US" dirty="0"/>
              <a:t>Overall summary and recommendations </a:t>
            </a:r>
          </a:p>
        </p:txBody>
      </p:sp>
      <p:sp>
        <p:nvSpPr>
          <p:cNvPr id="123907" name="Slide Number Placeholder 4">
            <a:extLst>
              <a:ext uri="{FF2B5EF4-FFF2-40B4-BE49-F238E27FC236}">
                <a16:creationId xmlns:a16="http://schemas.microsoft.com/office/drawing/2014/main" id="{FDB38DD4-7DFA-DD18-9926-AA852E34DB9A}"/>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456B08CC-58E3-184E-BB97-7E89A53D186E}" type="slidenum">
              <a:rPr lang="en-US" altLang="en-US" sz="1200">
                <a:solidFill>
                  <a:srgbClr val="FFFFFF"/>
                </a:solidFill>
                <a:latin typeface="Arial" panose="020B0604020202020204" pitchFamily="34" charset="0"/>
              </a:rPr>
              <a:pPr>
                <a:spcBef>
                  <a:spcPct val="0"/>
                </a:spcBef>
                <a:buFontTx/>
                <a:buNone/>
              </a:pPr>
              <a:t>2</a:t>
            </a:fld>
            <a:endParaRPr lang="en-US" altLang="en-US" sz="1200">
              <a:solidFill>
                <a:srgbClr val="FFFFFF"/>
              </a:solidFill>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9AC27-9FA0-E35C-44EA-0B4296C864C7}"/>
              </a:ext>
            </a:extLst>
          </p:cNvPr>
          <p:cNvSpPr>
            <a:spLocks noGrp="1"/>
          </p:cNvSpPr>
          <p:nvPr>
            <p:ph type="title"/>
          </p:nvPr>
        </p:nvSpPr>
        <p:spPr/>
        <p:txBody>
          <a:bodyPr/>
          <a:lstStyle/>
          <a:p>
            <a:pPr eaLnBrk="1" hangingPunct="1">
              <a:defRPr/>
            </a:pPr>
            <a:r>
              <a:rPr lang="en-US" dirty="0">
                <a:cs typeface="Calibri" panose="020F0502020204030204" pitchFamily="34" charset="0"/>
              </a:rPr>
              <a:t>Provisional Maturity Assessment</a:t>
            </a:r>
          </a:p>
        </p:txBody>
      </p:sp>
      <p:sp>
        <p:nvSpPr>
          <p:cNvPr id="3" name="Text Placeholder 2">
            <a:extLst>
              <a:ext uri="{FF2B5EF4-FFF2-40B4-BE49-F238E27FC236}">
                <a16:creationId xmlns:a16="http://schemas.microsoft.com/office/drawing/2014/main" id="{D5BFBF30-B75D-4311-F528-89938A5AD462}"/>
              </a:ext>
            </a:extLst>
          </p:cNvPr>
          <p:cNvSpPr>
            <a:spLocks noGrp="1"/>
          </p:cNvSpPr>
          <p:nvPr>
            <p:ph type="body" idx="1"/>
          </p:nvPr>
        </p:nvSpPr>
        <p:spPr/>
        <p:txBody>
          <a:bodyPr/>
          <a:lstStyle/>
          <a:p>
            <a:pPr eaLnBrk="1" fontAlgn="ctr" hangingPunct="1">
              <a:defRPr/>
            </a:pPr>
            <a:r>
              <a:rPr lang="en-US" dirty="0"/>
              <a:t>GOES-18 ABI Ice Concentration Provisional PS-PVR</a:t>
            </a:r>
          </a:p>
        </p:txBody>
      </p:sp>
      <p:sp>
        <p:nvSpPr>
          <p:cNvPr id="156675" name="Slide Number Placeholder 4">
            <a:extLst>
              <a:ext uri="{FF2B5EF4-FFF2-40B4-BE49-F238E27FC236}">
                <a16:creationId xmlns:a16="http://schemas.microsoft.com/office/drawing/2014/main" id="{30323E13-0D07-1703-1367-8EF420309ECB}"/>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5FDE2992-B4AF-D249-B330-CF74B38586BB}" type="slidenum">
              <a:rPr lang="en-US" altLang="en-US" sz="1200">
                <a:solidFill>
                  <a:srgbClr val="FFFFFF"/>
                </a:solidFill>
                <a:latin typeface="Arial" panose="020B0604020202020204" pitchFamily="34" charset="0"/>
              </a:rPr>
              <a:pPr>
                <a:spcBef>
                  <a:spcPct val="0"/>
                </a:spcBef>
                <a:buFontTx/>
                <a:buNone/>
              </a:pPr>
              <a:t>20</a:t>
            </a:fld>
            <a:endParaRPr lang="en-US" altLang="en-US" sz="1200">
              <a:solidFill>
                <a:srgbClr val="FFFFFF"/>
              </a:solidFill>
              <a:latin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a:extLst>
              <a:ext uri="{FF2B5EF4-FFF2-40B4-BE49-F238E27FC236}">
                <a16:creationId xmlns:a16="http://schemas.microsoft.com/office/drawing/2014/main" id="{95DAF90E-1563-4C74-0BF2-70327E80F010}"/>
              </a:ext>
            </a:extLst>
          </p:cNvPr>
          <p:cNvSpPr txBox="1">
            <a:spLocks noGrp="1"/>
          </p:cNvSpPr>
          <p:nvPr>
            <p:ph type="title"/>
          </p:nvPr>
        </p:nvSpPr>
        <p:spPr>
          <a:xfrm>
            <a:off x="3115468" y="105828"/>
            <a:ext cx="5961063" cy="852487"/>
          </a:xfrm>
        </p:spPr>
        <p:txBody>
          <a:bodyPr anchor="ctr">
            <a:noAutofit/>
          </a:bodyPr>
          <a:lstStyle/>
          <a:p>
            <a:pPr algn="ctr" eaLnBrk="1" hangingPunct="1">
              <a:buSzPct val="25000"/>
              <a:defRPr/>
            </a:pPr>
            <a:r>
              <a:rPr lang="en" sz="3600" dirty="0">
                <a:solidFill>
                  <a:schemeClr val="bg1"/>
                </a:solidFill>
                <a:latin typeface="Calibri" panose="020F0502020204030204" pitchFamily="34" charset="0"/>
                <a:cs typeface="Calibri" panose="020F0502020204030204" pitchFamily="34" charset="0"/>
              </a:rPr>
              <a:t>Provisional Validation</a:t>
            </a:r>
          </a:p>
        </p:txBody>
      </p:sp>
      <p:sp>
        <p:nvSpPr>
          <p:cNvPr id="157698" name="Shape 201">
            <a:extLst>
              <a:ext uri="{FF2B5EF4-FFF2-40B4-BE49-F238E27FC236}">
                <a16:creationId xmlns:a16="http://schemas.microsoft.com/office/drawing/2014/main" id="{1ED7BBE1-96D4-2130-D13C-2DB402B3541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Clr>
                <a:srgbClr val="FFFFFF"/>
              </a:buClr>
              <a:buFont typeface="Arial" panose="020B0604020202020204" pitchFamily="34" charset="0"/>
              <a:buNone/>
            </a:pPr>
            <a:fld id="{98DAED95-0205-8348-8AD0-2C25BCDC4FF6}" type="slidenum">
              <a:rPr lang="en-US" altLang="en-US" sz="1400">
                <a:solidFill>
                  <a:srgbClr val="FFFFFF"/>
                </a:solidFill>
                <a:latin typeface="Arial" panose="020B0604020202020204" pitchFamily="34" charset="0"/>
              </a:rPr>
              <a:pPr>
                <a:spcBef>
                  <a:spcPct val="0"/>
                </a:spcBef>
                <a:buClr>
                  <a:srgbClr val="FFFFFF"/>
                </a:buClr>
                <a:buFont typeface="Arial" panose="020B0604020202020204" pitchFamily="34" charset="0"/>
                <a:buNone/>
              </a:pPr>
              <a:t>21</a:t>
            </a:fld>
            <a:endParaRPr lang="en-US" altLang="en-US" sz="1400">
              <a:solidFill>
                <a:srgbClr val="FFFFFF"/>
              </a:solidFill>
              <a:latin typeface="Arial" panose="020B0604020202020204" pitchFamily="34" charset="0"/>
            </a:endParaRPr>
          </a:p>
        </p:txBody>
      </p:sp>
      <p:graphicFrame>
        <p:nvGraphicFramePr>
          <p:cNvPr id="202" name="Shape 202">
            <a:extLst>
              <a:ext uri="{FF2B5EF4-FFF2-40B4-BE49-F238E27FC236}">
                <a16:creationId xmlns:a16="http://schemas.microsoft.com/office/drawing/2014/main" id="{B3011B8F-66B8-CAAE-E706-6814F1B70E23}"/>
              </a:ext>
            </a:extLst>
          </p:cNvPr>
          <p:cNvGraphicFramePr>
            <a:graphicFrameLocks noGrp="1"/>
          </p:cNvGraphicFramePr>
          <p:nvPr>
            <p:extLst>
              <p:ext uri="{D42A27DB-BD31-4B8C-83A1-F6EECF244321}">
                <p14:modId xmlns:p14="http://schemas.microsoft.com/office/powerpoint/2010/main" val="3908884073"/>
              </p:ext>
            </p:extLst>
          </p:nvPr>
        </p:nvGraphicFramePr>
        <p:xfrm>
          <a:off x="1752600" y="2130879"/>
          <a:ext cx="8686800" cy="2926208"/>
        </p:xfrm>
        <a:graphic>
          <a:graphicData uri="http://schemas.openxmlformats.org/drawingml/2006/table">
            <a:tbl>
              <a:tblPr/>
              <a:tblGrid>
                <a:gridCol w="43434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457168">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2400" b="1" i="0" u="none" strike="noStrike" cap="none" normalizeH="0" baseline="0" dirty="0">
                          <a:ln>
                            <a:noFill/>
                          </a:ln>
                          <a:solidFill>
                            <a:srgbClr val="FFFFFF"/>
                          </a:solidFill>
                          <a:effectLst/>
                          <a:latin typeface="Calibri" panose="020F0502020204030204" pitchFamily="34" charset="0"/>
                          <a:cs typeface="Arial" panose="020B0604020202020204" pitchFamily="34" charset="0"/>
                          <a:sym typeface="Arial" panose="020B0604020202020204" pitchFamily="34" charset="0"/>
                        </a:rPr>
                        <a:t>Preparation Activities</a:t>
                      </a:r>
                    </a:p>
                  </a:txBody>
                  <a:tcPr marL="91450" marR="91450" marT="45736" marB="4573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2400" b="1" i="0" u="none" strike="noStrike" cap="none" normalizeH="0" baseline="0">
                          <a:ln>
                            <a:noFill/>
                          </a:ln>
                          <a:solidFill>
                            <a:srgbClr val="FFFFFF"/>
                          </a:solidFill>
                          <a:effectLst/>
                          <a:latin typeface="Calibri" panose="020F0502020204030204" pitchFamily="34" charset="0"/>
                          <a:cs typeface="Arial" panose="020B0604020202020204" pitchFamily="34" charset="0"/>
                          <a:sym typeface="Arial" panose="020B0604020202020204" pitchFamily="34" charset="0"/>
                        </a:rPr>
                        <a:t>Assessment</a:t>
                      </a:r>
                    </a:p>
                  </a:txBody>
                  <a:tcPr marL="91450" marR="91450" marT="45736" marB="4573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914289">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18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Validation activities are ongoing and the general research community is now encouraged to participate.</a:t>
                      </a:r>
                    </a:p>
                  </a:txBody>
                  <a:tcPr marL="91450" marR="91450" marT="45736" marB="4573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True</a:t>
                      </a:r>
                    </a:p>
                  </a:txBody>
                  <a:tcPr marL="91450" marR="91450" marT="45736" marB="4573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extLst>
                  <a:ext uri="{0D108BD9-81ED-4DB2-BD59-A6C34878D82A}">
                    <a16:rowId xmlns:a16="http://schemas.microsoft.com/office/drawing/2014/main" val="10001"/>
                  </a:ext>
                </a:extLst>
              </a:tr>
              <a:tr h="914289">
                <a:tc>
                  <a:txBody>
                    <a:bodyPr/>
                    <a:lstStyle>
                      <a:lvl1pPr>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Severe algorithm anomalies are identified and under analysis. Solutions to anomalies are in development and testing.</a:t>
                      </a:r>
                    </a:p>
                  </a:txBody>
                  <a:tcPr marL="91450" marR="91450" marT="45736" marB="4573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There are no severe, or even mild, algorithm anomalies.</a:t>
                      </a:r>
                    </a:p>
                  </a:txBody>
                  <a:tcPr marL="91450" marR="91450" marT="45736" marB="4573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extLst>
                  <a:ext uri="{0D108BD9-81ED-4DB2-BD59-A6C34878D82A}">
                    <a16:rowId xmlns:a16="http://schemas.microsoft.com/office/drawing/2014/main" val="10002"/>
                  </a:ext>
                </a:extLst>
              </a:tr>
              <a:tr h="640017">
                <a:tc>
                  <a:txBody>
                    <a:bodyPr/>
                    <a:lstStyle>
                      <a:lvl1pPr>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Incremental product improvements may still be occurring.</a:t>
                      </a:r>
                    </a:p>
                  </a:txBody>
                  <a:tcPr marL="91450" marR="91450" marT="45736" marB="4573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The results of this review are not dependent upon any planned improvements.</a:t>
                      </a:r>
                    </a:p>
                  </a:txBody>
                  <a:tcPr marL="91450" marR="91450" marT="45736" marB="4573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11C29B6E-D7A4-730A-9388-3DECD88E07F6}"/>
              </a:ext>
            </a:extLst>
          </p:cNvPr>
          <p:cNvSpPr>
            <a:spLocks noGrp="1"/>
          </p:cNvSpPr>
          <p:nvPr>
            <p:ph type="title"/>
          </p:nvPr>
        </p:nvSpPr>
        <p:spPr>
          <a:xfrm>
            <a:off x="1870891" y="222884"/>
            <a:ext cx="8407843"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Concentration Validation Case Study: </a:t>
            </a:r>
            <a:r>
              <a:rPr lang="en-US" altLang="zh-CN" u="sng"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GOES-16 vs GOES-18 ABI</a:t>
            </a:r>
            <a:endParaRPr lang="en-US" altLang="zh-CN" u="sng"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
        <p:nvSpPr>
          <p:cNvPr id="159746" name="Slide Number Placeholder 3">
            <a:extLst>
              <a:ext uri="{FF2B5EF4-FFF2-40B4-BE49-F238E27FC236}">
                <a16:creationId xmlns:a16="http://schemas.microsoft.com/office/drawing/2014/main" id="{42D27DA9-C629-20B4-B6B1-01F045FBFF11}"/>
              </a:ext>
            </a:extLst>
          </p:cNvPr>
          <p:cNvSpPr>
            <a:spLocks noGrp="1" noChangeArrowheads="1"/>
          </p:cNvSpPr>
          <p:nvPr>
            <p:ph type="sldNum" sz="quarter" idx="12"/>
          </p:nvPr>
        </p:nvSpPr>
        <p:spPr bwMode="auto">
          <a:xfrm>
            <a:off x="9754736" y="6312807"/>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CBEE109B-0806-1542-B57E-82A580EAD9F2}" type="slidenum">
              <a:rPr lang="en-US" altLang="en-US" smtClean="0"/>
              <a:pPr>
                <a:spcBef>
                  <a:spcPct val="0"/>
                </a:spcBef>
                <a:buClrTx/>
                <a:buFontTx/>
                <a:buNone/>
              </a:pPr>
              <a:t>22</a:t>
            </a:fld>
            <a:endParaRPr lang="en-US" altLang="en-US" sz="1200" dirty="0">
              <a:solidFill>
                <a:srgbClr val="FFFFFF"/>
              </a:solidFill>
            </a:endParaRPr>
          </a:p>
        </p:txBody>
      </p:sp>
      <p:pic>
        <p:nvPicPr>
          <p:cNvPr id="159747" name="Picture 2" descr="Diagram&#10;&#10;Description automatically generated">
            <a:extLst>
              <a:ext uri="{FF2B5EF4-FFF2-40B4-BE49-F238E27FC236}">
                <a16:creationId xmlns:a16="http://schemas.microsoft.com/office/drawing/2014/main" id="{7235DBE2-35BE-B2AF-FCFB-00CF5244D3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553" y="2646364"/>
            <a:ext cx="5017362" cy="343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8" name="Text Placeholder 2">
            <a:extLst>
              <a:ext uri="{FF2B5EF4-FFF2-40B4-BE49-F238E27FC236}">
                <a16:creationId xmlns:a16="http://schemas.microsoft.com/office/drawing/2014/main" id="{966D5D11-AD34-DBB4-4F6D-05D4CBDBCD8B}"/>
              </a:ext>
            </a:extLst>
          </p:cNvPr>
          <p:cNvSpPr txBox="1">
            <a:spLocks noChangeArrowheads="1"/>
          </p:cNvSpPr>
          <p:nvPr/>
        </p:nvSpPr>
        <p:spPr bwMode="auto">
          <a:xfrm>
            <a:off x="1538288" y="2129470"/>
            <a:ext cx="455771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latin typeface="Arial" panose="020B0604020202020204" pitchFamily="34" charset="0"/>
              </a:rPr>
              <a:t>GOES-16, 2022-12-20, 12 UTC</a:t>
            </a:r>
          </a:p>
        </p:txBody>
      </p:sp>
      <p:pic>
        <p:nvPicPr>
          <p:cNvPr id="159749" name="Picture 6" descr="Diagram&#10;&#10;Description automatically generated">
            <a:extLst>
              <a:ext uri="{FF2B5EF4-FFF2-40B4-BE49-F238E27FC236}">
                <a16:creationId xmlns:a16="http://schemas.microsoft.com/office/drawing/2014/main" id="{0233C5B4-188C-8BF0-9610-1DD86C53C0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9964" y="2646364"/>
            <a:ext cx="5141072" cy="343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Text Placeholder 2">
            <a:extLst>
              <a:ext uri="{FF2B5EF4-FFF2-40B4-BE49-F238E27FC236}">
                <a16:creationId xmlns:a16="http://schemas.microsoft.com/office/drawing/2014/main" id="{F58C4062-70F3-A6E9-99BC-535E4D06FD70}"/>
              </a:ext>
            </a:extLst>
          </p:cNvPr>
          <p:cNvSpPr txBox="1">
            <a:spLocks noChangeArrowheads="1"/>
          </p:cNvSpPr>
          <p:nvPr/>
        </p:nvSpPr>
        <p:spPr bwMode="auto">
          <a:xfrm>
            <a:off x="6263823" y="2129470"/>
            <a:ext cx="45577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latin typeface="Arial" panose="020B0604020202020204" pitchFamily="34" charset="0"/>
              </a:rPr>
              <a:t>GOES-18, 2022-12-20, 12 UTC</a:t>
            </a:r>
          </a:p>
        </p:txBody>
      </p:sp>
      <p:sp>
        <p:nvSpPr>
          <p:cNvPr id="2" name="Text Placeholder 2">
            <a:extLst>
              <a:ext uri="{FF2B5EF4-FFF2-40B4-BE49-F238E27FC236}">
                <a16:creationId xmlns:a16="http://schemas.microsoft.com/office/drawing/2014/main" id="{0846E02D-3A25-F8C3-23F0-A0BF39AB3A5B}"/>
              </a:ext>
            </a:extLst>
          </p:cNvPr>
          <p:cNvSpPr txBox="1">
            <a:spLocks noChangeArrowheads="1"/>
          </p:cNvSpPr>
          <p:nvPr/>
        </p:nvSpPr>
        <p:spPr bwMode="auto">
          <a:xfrm>
            <a:off x="3751264" y="3030537"/>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dirty="0">
                <a:solidFill>
                  <a:schemeClr val="bg2"/>
                </a:solidFill>
                <a:ea typeface="MS PGothic" panose="020B0600070205080204" pitchFamily="34" charset="-128"/>
              </a:rPr>
              <a:t>Ice Concentration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Number Placeholder 3">
            <a:extLst>
              <a:ext uri="{FF2B5EF4-FFF2-40B4-BE49-F238E27FC236}">
                <a16:creationId xmlns:a16="http://schemas.microsoft.com/office/drawing/2014/main" id="{E5C50BD6-A701-FE5A-1295-99614E91823C}"/>
              </a:ext>
            </a:extLst>
          </p:cNvPr>
          <p:cNvSpPr>
            <a:spLocks noGrp="1" noChangeArrowheads="1"/>
          </p:cNvSpPr>
          <p:nvPr>
            <p:ph type="sldNum" sz="quarter" idx="12"/>
          </p:nvPr>
        </p:nvSpPr>
        <p:spPr bwMode="auto">
          <a:xfrm>
            <a:off x="9764486" y="62801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CBEE109B-0806-1542-B57E-82A580EAD9F2}" type="slidenum">
              <a:rPr lang="en-US" altLang="en-US" smtClean="0"/>
              <a:pPr>
                <a:spcBef>
                  <a:spcPct val="0"/>
                </a:spcBef>
                <a:buClrTx/>
                <a:buFontTx/>
                <a:buNone/>
              </a:pPr>
              <a:t>23</a:t>
            </a:fld>
            <a:endParaRPr lang="en-US" altLang="en-US" sz="1200" dirty="0">
              <a:solidFill>
                <a:srgbClr val="FFFFFF"/>
              </a:solidFill>
            </a:endParaRPr>
          </a:p>
        </p:txBody>
      </p:sp>
      <p:pic>
        <p:nvPicPr>
          <p:cNvPr id="160771" name="Picture 4" descr="Diagram&#10;&#10;Description automatically generated">
            <a:extLst>
              <a:ext uri="{FF2B5EF4-FFF2-40B4-BE49-F238E27FC236}">
                <a16:creationId xmlns:a16="http://schemas.microsoft.com/office/drawing/2014/main" id="{575701DF-697A-B49F-474C-A64AB60728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7097" y="2382837"/>
            <a:ext cx="5044829" cy="3386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 Placeholder 2">
            <a:extLst>
              <a:ext uri="{FF2B5EF4-FFF2-40B4-BE49-F238E27FC236}">
                <a16:creationId xmlns:a16="http://schemas.microsoft.com/office/drawing/2014/main" id="{A156A4B4-C30B-F991-97A2-82D9181C1E3E}"/>
              </a:ext>
            </a:extLst>
          </p:cNvPr>
          <p:cNvSpPr txBox="1">
            <a:spLocks noChangeArrowheads="1"/>
          </p:cNvSpPr>
          <p:nvPr/>
        </p:nvSpPr>
        <p:spPr bwMode="auto">
          <a:xfrm>
            <a:off x="2802731" y="1672090"/>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latin typeface="Arial" panose="020B0604020202020204" pitchFamily="34" charset="0"/>
              </a:rPr>
              <a:t>GOES-18 minus GOES-16, 2022-12-20, 12 UTC</a:t>
            </a:r>
          </a:p>
        </p:txBody>
      </p:sp>
      <p:pic>
        <p:nvPicPr>
          <p:cNvPr id="160773" name="Picture 9" descr="Chart, histogram&#10;&#10;Description automatically generated">
            <a:extLst>
              <a:ext uri="{FF2B5EF4-FFF2-40B4-BE49-F238E27FC236}">
                <a16:creationId xmlns:a16="http://schemas.microsoft.com/office/drawing/2014/main" id="{8A9904CE-F456-E875-F900-111159F753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1926" y="2382839"/>
            <a:ext cx="4217032" cy="3386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4" name="TextBox 1">
            <a:extLst>
              <a:ext uri="{FF2B5EF4-FFF2-40B4-BE49-F238E27FC236}">
                <a16:creationId xmlns:a16="http://schemas.microsoft.com/office/drawing/2014/main" id="{E4814F69-D946-E42A-72BA-0857E2A27582}"/>
              </a:ext>
            </a:extLst>
          </p:cNvPr>
          <p:cNvSpPr txBox="1">
            <a:spLocks noChangeArrowheads="1"/>
          </p:cNvSpPr>
          <p:nvPr/>
        </p:nvSpPr>
        <p:spPr bwMode="auto">
          <a:xfrm>
            <a:off x="1467097" y="5816381"/>
            <a:ext cx="7380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dirty="0">
                <a:solidFill>
                  <a:srgbClr val="FFFFFF"/>
                </a:solidFill>
                <a:latin typeface="Arial" panose="020B0604020202020204" pitchFamily="34" charset="0"/>
              </a:rPr>
              <a:t>Accuracy: 0.86%</a:t>
            </a:r>
            <a:endParaRPr lang="en-US" altLang="en-US" sz="1800" dirty="0">
              <a:solidFill>
                <a:srgbClr val="000000"/>
              </a:solidFill>
              <a:latin typeface="Arial" panose="020B0604020202020204" pitchFamily="34" charset="0"/>
            </a:endParaRPr>
          </a:p>
          <a:p>
            <a:pPr>
              <a:spcBef>
                <a:spcPct val="0"/>
              </a:spcBef>
              <a:buFontTx/>
              <a:buNone/>
            </a:pPr>
            <a:r>
              <a:rPr lang="en-US" altLang="en-US" sz="1800" dirty="0">
                <a:solidFill>
                  <a:srgbClr val="FFFFFF"/>
                </a:solidFill>
                <a:latin typeface="Arial" panose="020B0604020202020204" pitchFamily="34" charset="0"/>
              </a:rPr>
              <a:t>Precision: 3.80%</a:t>
            </a:r>
            <a:endParaRPr lang="en-US" altLang="en-US" sz="1800" dirty="0">
              <a:solidFill>
                <a:srgbClr val="000000"/>
              </a:solidFill>
              <a:latin typeface="Arial" panose="020B0604020202020204" pitchFamily="34" charset="0"/>
            </a:endParaRPr>
          </a:p>
        </p:txBody>
      </p:sp>
      <p:sp>
        <p:nvSpPr>
          <p:cNvPr id="160775" name="TextBox 1">
            <a:extLst>
              <a:ext uri="{FF2B5EF4-FFF2-40B4-BE49-F238E27FC236}">
                <a16:creationId xmlns:a16="http://schemas.microsoft.com/office/drawing/2014/main" id="{AFD35D34-555C-662E-026E-6DD4AD9FABD8}"/>
              </a:ext>
            </a:extLst>
          </p:cNvPr>
          <p:cNvSpPr txBox="1">
            <a:spLocks noChangeArrowheads="1"/>
          </p:cNvSpPr>
          <p:nvPr/>
        </p:nvSpPr>
        <p:spPr bwMode="auto">
          <a:xfrm>
            <a:off x="9039226" y="2468564"/>
            <a:ext cx="568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00">
                <a:solidFill>
                  <a:srgbClr val="000000"/>
                </a:solidFill>
                <a:latin typeface="Arial" panose="020B0604020202020204" pitchFamily="34" charset="0"/>
              </a:rPr>
              <a:t>accuracy:</a:t>
            </a:r>
          </a:p>
        </p:txBody>
      </p:sp>
      <p:sp>
        <p:nvSpPr>
          <p:cNvPr id="160776" name="TextBox 2">
            <a:extLst>
              <a:ext uri="{FF2B5EF4-FFF2-40B4-BE49-F238E27FC236}">
                <a16:creationId xmlns:a16="http://schemas.microsoft.com/office/drawing/2014/main" id="{D4F835EB-2A0B-46EA-D05C-6DC643BDC1F2}"/>
              </a:ext>
            </a:extLst>
          </p:cNvPr>
          <p:cNvSpPr txBox="1">
            <a:spLocks noChangeArrowheads="1"/>
          </p:cNvSpPr>
          <p:nvPr/>
        </p:nvSpPr>
        <p:spPr bwMode="auto">
          <a:xfrm>
            <a:off x="9039225" y="2568576"/>
            <a:ext cx="56673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00">
                <a:solidFill>
                  <a:srgbClr val="000000"/>
                </a:solidFill>
                <a:latin typeface="Arial" panose="020B0604020202020204" pitchFamily="34" charset="0"/>
              </a:rPr>
              <a:t>precision:</a:t>
            </a:r>
          </a:p>
        </p:txBody>
      </p:sp>
      <p:sp>
        <p:nvSpPr>
          <p:cNvPr id="2" name="Text Placeholder 2">
            <a:extLst>
              <a:ext uri="{FF2B5EF4-FFF2-40B4-BE49-F238E27FC236}">
                <a16:creationId xmlns:a16="http://schemas.microsoft.com/office/drawing/2014/main" id="{352304C9-13EA-A2BC-244D-0FDAE6D1FB4D}"/>
              </a:ext>
            </a:extLst>
          </p:cNvPr>
          <p:cNvSpPr txBox="1">
            <a:spLocks noChangeArrowheads="1"/>
          </p:cNvSpPr>
          <p:nvPr/>
        </p:nvSpPr>
        <p:spPr bwMode="auto">
          <a:xfrm>
            <a:off x="1662726" y="2569369"/>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dirty="0">
                <a:solidFill>
                  <a:schemeClr val="bg2"/>
                </a:solidFill>
                <a:ea typeface="MS PGothic" panose="020B0600070205080204" pitchFamily="34" charset="-128"/>
              </a:rPr>
              <a:t>Ice Concentration</a:t>
            </a:r>
          </a:p>
        </p:txBody>
      </p:sp>
      <p:sp>
        <p:nvSpPr>
          <p:cNvPr id="13" name="Rectangle 2">
            <a:extLst>
              <a:ext uri="{FF2B5EF4-FFF2-40B4-BE49-F238E27FC236}">
                <a16:creationId xmlns:a16="http://schemas.microsoft.com/office/drawing/2014/main" id="{2EABC524-F81C-9540-8438-FCA70D82665F}"/>
              </a:ext>
            </a:extLst>
          </p:cNvPr>
          <p:cNvSpPr>
            <a:spLocks noGrp="1"/>
          </p:cNvSpPr>
          <p:nvPr>
            <p:ph type="title"/>
          </p:nvPr>
        </p:nvSpPr>
        <p:spPr>
          <a:xfrm>
            <a:off x="1765097" y="146623"/>
            <a:ext cx="8595130"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Concentration Validation Case Study: </a:t>
            </a:r>
            <a:r>
              <a:rPr lang="en-US" altLang="zh-CN" u="sng"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GOES-16 vs GOES-18 ABI</a:t>
            </a:r>
            <a:endParaRPr lang="en-US" altLang="zh-CN" u="sng"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Number Placeholder 3">
            <a:extLst>
              <a:ext uri="{FF2B5EF4-FFF2-40B4-BE49-F238E27FC236}">
                <a16:creationId xmlns:a16="http://schemas.microsoft.com/office/drawing/2014/main" id="{7BD7D332-0751-D121-9CBB-40F293613179}"/>
              </a:ext>
            </a:extLst>
          </p:cNvPr>
          <p:cNvSpPr>
            <a:spLocks noGrp="1" noChangeArrowheads="1"/>
          </p:cNvSpPr>
          <p:nvPr>
            <p:ph type="sldNum" sz="quarter" idx="12"/>
          </p:nvPr>
        </p:nvSpPr>
        <p:spPr bwMode="auto">
          <a:xfrm>
            <a:off x="9818914" y="6276976"/>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CBEE109B-0806-1542-B57E-82A580EAD9F2}" type="slidenum">
              <a:rPr lang="en-US" altLang="en-US" smtClean="0"/>
              <a:pPr>
                <a:spcBef>
                  <a:spcPct val="0"/>
                </a:spcBef>
                <a:buClrTx/>
                <a:buFontTx/>
                <a:buNone/>
              </a:pPr>
              <a:t>24</a:t>
            </a:fld>
            <a:endParaRPr lang="en-US" altLang="en-US" sz="1200" dirty="0">
              <a:solidFill>
                <a:srgbClr val="FFFFFF"/>
              </a:solidFill>
            </a:endParaRPr>
          </a:p>
        </p:txBody>
      </p:sp>
      <p:sp>
        <p:nvSpPr>
          <p:cNvPr id="162819" name="Text Placeholder 2">
            <a:extLst>
              <a:ext uri="{FF2B5EF4-FFF2-40B4-BE49-F238E27FC236}">
                <a16:creationId xmlns:a16="http://schemas.microsoft.com/office/drawing/2014/main" id="{0C21D4DE-D11E-8E90-DCDA-29C88631D029}"/>
              </a:ext>
            </a:extLst>
          </p:cNvPr>
          <p:cNvSpPr txBox="1">
            <a:spLocks noChangeArrowheads="1"/>
          </p:cNvSpPr>
          <p:nvPr/>
        </p:nvSpPr>
        <p:spPr bwMode="auto">
          <a:xfrm>
            <a:off x="2959101" y="1708019"/>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latin typeface="Arial" panose="020B0604020202020204" pitchFamily="34" charset="0"/>
              </a:rPr>
              <a:t>GOES-18 minus GOES-16, </a:t>
            </a:r>
          </a:p>
          <a:p>
            <a:pPr algn="ctr" eaLnBrk="1" hangingPunct="1">
              <a:buFont typeface="Wingdings" pitchFamily="2" charset="2"/>
              <a:buNone/>
            </a:pPr>
            <a:r>
              <a:rPr lang="en-US" altLang="en-US" sz="1800" b="1" dirty="0">
                <a:latin typeface="Arial" panose="020B0604020202020204" pitchFamily="34" charset="0"/>
              </a:rPr>
              <a:t>All co-located data, Nov 15 - Dec 20, 2022</a:t>
            </a:r>
          </a:p>
        </p:txBody>
      </p:sp>
      <p:pic>
        <p:nvPicPr>
          <p:cNvPr id="162820" name="Picture 2" descr="Chart, histogram&#10;&#10;Description automatically generated">
            <a:extLst>
              <a:ext uri="{FF2B5EF4-FFF2-40B4-BE49-F238E27FC236}">
                <a16:creationId xmlns:a16="http://schemas.microsoft.com/office/drawing/2014/main" id="{EA37FAB9-9454-E388-1B7D-CD56261D9D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3625" y="2119087"/>
            <a:ext cx="5232400" cy="39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1" name="TextBox 1">
            <a:extLst>
              <a:ext uri="{FF2B5EF4-FFF2-40B4-BE49-F238E27FC236}">
                <a16:creationId xmlns:a16="http://schemas.microsoft.com/office/drawing/2014/main" id="{F59FCE40-07DE-A99E-A795-BED299CC8A49}"/>
              </a:ext>
            </a:extLst>
          </p:cNvPr>
          <p:cNvSpPr txBox="1">
            <a:spLocks noChangeArrowheads="1"/>
          </p:cNvSpPr>
          <p:nvPr/>
        </p:nvSpPr>
        <p:spPr bwMode="auto">
          <a:xfrm>
            <a:off x="8964965" y="2037220"/>
            <a:ext cx="24168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dirty="0">
                <a:solidFill>
                  <a:srgbClr val="FFFFFF"/>
                </a:solidFill>
                <a:latin typeface="Arial" panose="020B0604020202020204" pitchFamily="34" charset="0"/>
              </a:rPr>
              <a:t>Accuracy: 1.27%</a:t>
            </a:r>
            <a:endParaRPr lang="en-US" altLang="en-US" sz="1800" dirty="0">
              <a:solidFill>
                <a:srgbClr val="000000"/>
              </a:solidFill>
              <a:latin typeface="Arial" panose="020B0604020202020204" pitchFamily="34" charset="0"/>
            </a:endParaRPr>
          </a:p>
          <a:p>
            <a:pPr>
              <a:spcBef>
                <a:spcPct val="0"/>
              </a:spcBef>
              <a:buFontTx/>
              <a:buNone/>
            </a:pPr>
            <a:r>
              <a:rPr lang="en-US" altLang="en-US" sz="1800" dirty="0">
                <a:solidFill>
                  <a:srgbClr val="FFFFFF"/>
                </a:solidFill>
                <a:latin typeface="Arial" panose="020B0604020202020204" pitchFamily="34" charset="0"/>
              </a:rPr>
              <a:t>Precision: 7.86%</a:t>
            </a:r>
            <a:endParaRPr lang="en-US" altLang="en-US" sz="1800" dirty="0">
              <a:solidFill>
                <a:srgbClr val="000000"/>
              </a:solidFill>
              <a:latin typeface="Arial" panose="020B0604020202020204" pitchFamily="34" charset="0"/>
            </a:endParaRPr>
          </a:p>
        </p:txBody>
      </p:sp>
      <p:sp>
        <p:nvSpPr>
          <p:cNvPr id="162822" name="TextBox 1">
            <a:extLst>
              <a:ext uri="{FF2B5EF4-FFF2-40B4-BE49-F238E27FC236}">
                <a16:creationId xmlns:a16="http://schemas.microsoft.com/office/drawing/2014/main" id="{DCCA52B2-372A-8D49-6C0F-6373ECE03ED3}"/>
              </a:ext>
            </a:extLst>
          </p:cNvPr>
          <p:cNvSpPr txBox="1">
            <a:spLocks noChangeArrowheads="1"/>
          </p:cNvSpPr>
          <p:nvPr/>
        </p:nvSpPr>
        <p:spPr bwMode="auto">
          <a:xfrm>
            <a:off x="7070726" y="2222273"/>
            <a:ext cx="62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800">
                <a:solidFill>
                  <a:srgbClr val="000000"/>
                </a:solidFill>
                <a:latin typeface="Arial" panose="020B0604020202020204" pitchFamily="34" charset="0"/>
              </a:rPr>
              <a:t>accuracy:</a:t>
            </a:r>
          </a:p>
        </p:txBody>
      </p:sp>
      <p:sp>
        <p:nvSpPr>
          <p:cNvPr id="162823" name="TextBox 2">
            <a:extLst>
              <a:ext uri="{FF2B5EF4-FFF2-40B4-BE49-F238E27FC236}">
                <a16:creationId xmlns:a16="http://schemas.microsoft.com/office/drawing/2014/main" id="{1E6469BC-BFA6-12A9-5938-5F7E464320C3}"/>
              </a:ext>
            </a:extLst>
          </p:cNvPr>
          <p:cNvSpPr txBox="1">
            <a:spLocks noChangeArrowheads="1"/>
          </p:cNvSpPr>
          <p:nvPr/>
        </p:nvSpPr>
        <p:spPr bwMode="auto">
          <a:xfrm>
            <a:off x="7073901" y="2360386"/>
            <a:ext cx="62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800">
                <a:solidFill>
                  <a:srgbClr val="000000"/>
                </a:solidFill>
                <a:latin typeface="Arial" panose="020B0604020202020204" pitchFamily="34" charset="0"/>
              </a:rPr>
              <a:t>precision:</a:t>
            </a:r>
          </a:p>
        </p:txBody>
      </p:sp>
      <p:sp>
        <p:nvSpPr>
          <p:cNvPr id="11" name="Rectangle 2">
            <a:extLst>
              <a:ext uri="{FF2B5EF4-FFF2-40B4-BE49-F238E27FC236}">
                <a16:creationId xmlns:a16="http://schemas.microsoft.com/office/drawing/2014/main" id="{3EFD1B63-284A-9A48-8404-EC0DA660F505}"/>
              </a:ext>
            </a:extLst>
          </p:cNvPr>
          <p:cNvSpPr>
            <a:spLocks noGrp="1"/>
          </p:cNvSpPr>
          <p:nvPr>
            <p:ph type="title"/>
          </p:nvPr>
        </p:nvSpPr>
        <p:spPr>
          <a:xfrm>
            <a:off x="1608464" y="137320"/>
            <a:ext cx="8564914"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Concentration Validation Overall Performance: </a:t>
            </a:r>
            <a:r>
              <a:rPr lang="en-US" altLang="zh-CN" u="sng"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GOES-16 vs GOES-18</a:t>
            </a:r>
            <a:endParaRPr lang="en-US" altLang="zh-CN" u="sng"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2">
            <a:extLst>
              <a:ext uri="{FF2B5EF4-FFF2-40B4-BE49-F238E27FC236}">
                <a16:creationId xmlns:a16="http://schemas.microsoft.com/office/drawing/2014/main" id="{2DD02CFB-B2AF-DEB2-E333-504656E3638B}"/>
              </a:ext>
            </a:extLst>
          </p:cNvPr>
          <p:cNvSpPr>
            <a:spLocks noGrp="1"/>
          </p:cNvSpPr>
          <p:nvPr>
            <p:ph type="title"/>
          </p:nvPr>
        </p:nvSpPr>
        <p:spPr>
          <a:xfrm>
            <a:off x="1924334" y="123825"/>
            <a:ext cx="7983941"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Concentration Validation Case Study: </a:t>
            </a:r>
            <a:r>
              <a:rPr lang="en-US" altLang="zh-CN" u="sng"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AMSR2 vs GOES-18 ABI</a:t>
            </a:r>
            <a:endParaRPr lang="en-US" altLang="zh-CN" u="sng"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
        <p:nvSpPr>
          <p:cNvPr id="163842" name="Slide Number Placeholder 3">
            <a:extLst>
              <a:ext uri="{FF2B5EF4-FFF2-40B4-BE49-F238E27FC236}">
                <a16:creationId xmlns:a16="http://schemas.microsoft.com/office/drawing/2014/main" id="{A8DAFDB9-1063-3BEE-489F-C50D1E267A07}"/>
              </a:ext>
            </a:extLst>
          </p:cNvPr>
          <p:cNvSpPr>
            <a:spLocks noGrp="1" noChangeArrowheads="1"/>
          </p:cNvSpPr>
          <p:nvPr>
            <p:ph type="sldNum" sz="quarter" idx="12"/>
          </p:nvPr>
        </p:nvSpPr>
        <p:spPr bwMode="auto">
          <a:xfrm>
            <a:off x="9797143" y="6345464"/>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CBEE109B-0806-1542-B57E-82A580EAD9F2}" type="slidenum">
              <a:rPr lang="en-US" altLang="en-US" smtClean="0"/>
              <a:pPr>
                <a:spcBef>
                  <a:spcPct val="0"/>
                </a:spcBef>
                <a:buClrTx/>
                <a:buFontTx/>
                <a:buNone/>
              </a:pPr>
              <a:t>25</a:t>
            </a:fld>
            <a:endParaRPr lang="en-US" altLang="en-US" sz="1200" dirty="0">
              <a:solidFill>
                <a:srgbClr val="FFFFFF"/>
              </a:solidFill>
            </a:endParaRPr>
          </a:p>
        </p:txBody>
      </p:sp>
      <p:sp>
        <p:nvSpPr>
          <p:cNvPr id="163843" name="Text Placeholder 2">
            <a:extLst>
              <a:ext uri="{FF2B5EF4-FFF2-40B4-BE49-F238E27FC236}">
                <a16:creationId xmlns:a16="http://schemas.microsoft.com/office/drawing/2014/main" id="{9F8F6CCF-98F1-A7E5-EBEB-49A2CF707435}"/>
              </a:ext>
            </a:extLst>
          </p:cNvPr>
          <p:cNvSpPr txBox="1">
            <a:spLocks noChangeArrowheads="1"/>
          </p:cNvSpPr>
          <p:nvPr/>
        </p:nvSpPr>
        <p:spPr bwMode="auto">
          <a:xfrm>
            <a:off x="1377951" y="2028826"/>
            <a:ext cx="45577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a:latin typeface="Arial" panose="020B0604020202020204" pitchFamily="34" charset="0"/>
              </a:rPr>
              <a:t>AMSR2, 2022-12-17</a:t>
            </a:r>
          </a:p>
        </p:txBody>
      </p:sp>
      <p:sp>
        <p:nvSpPr>
          <p:cNvPr id="163844" name="Text Placeholder 2">
            <a:extLst>
              <a:ext uri="{FF2B5EF4-FFF2-40B4-BE49-F238E27FC236}">
                <a16:creationId xmlns:a16="http://schemas.microsoft.com/office/drawing/2014/main" id="{A7B9BEC1-B1F8-4926-A0F1-06A412718221}"/>
              </a:ext>
            </a:extLst>
          </p:cNvPr>
          <p:cNvSpPr txBox="1">
            <a:spLocks noChangeArrowheads="1"/>
          </p:cNvSpPr>
          <p:nvPr/>
        </p:nvSpPr>
        <p:spPr bwMode="auto">
          <a:xfrm>
            <a:off x="6013451" y="2028826"/>
            <a:ext cx="45577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a:latin typeface="Arial" panose="020B0604020202020204" pitchFamily="34" charset="0"/>
              </a:rPr>
              <a:t>GOES-18, 2022-12-17, 21 UTC</a:t>
            </a:r>
          </a:p>
        </p:txBody>
      </p:sp>
      <p:pic>
        <p:nvPicPr>
          <p:cNvPr id="163845" name="Picture 4" descr="Map&#10;&#10;Description automatically generated">
            <a:extLst>
              <a:ext uri="{FF2B5EF4-FFF2-40B4-BE49-F238E27FC236}">
                <a16:creationId xmlns:a16="http://schemas.microsoft.com/office/drawing/2014/main" id="{D6CCB14D-14A7-AD08-81BF-4C550ADC0F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467" y="2636839"/>
            <a:ext cx="5140708" cy="347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6" name="Picture 8" descr="Diagram&#10;&#10;Description automatically generated">
            <a:extLst>
              <a:ext uri="{FF2B5EF4-FFF2-40B4-BE49-F238E27FC236}">
                <a16:creationId xmlns:a16="http://schemas.microsoft.com/office/drawing/2014/main" id="{DAA26DF8-F6C2-6DAE-9446-365DBBE25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826" y="2636839"/>
            <a:ext cx="5140707" cy="346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a:extLst>
              <a:ext uri="{FF2B5EF4-FFF2-40B4-BE49-F238E27FC236}">
                <a16:creationId xmlns:a16="http://schemas.microsoft.com/office/drawing/2014/main" id="{FC9F92EC-508D-91D2-E490-414188CBAE7E}"/>
              </a:ext>
            </a:extLst>
          </p:cNvPr>
          <p:cNvSpPr txBox="1">
            <a:spLocks noChangeArrowheads="1"/>
          </p:cNvSpPr>
          <p:nvPr/>
        </p:nvSpPr>
        <p:spPr bwMode="auto">
          <a:xfrm>
            <a:off x="3825082" y="2790827"/>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dirty="0">
                <a:solidFill>
                  <a:schemeClr val="bg2"/>
                </a:solidFill>
                <a:ea typeface="MS PGothic" panose="020B0600070205080204" pitchFamily="34" charset="-128"/>
              </a:rPr>
              <a:t>Ice Concentration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3">
            <a:extLst>
              <a:ext uri="{FF2B5EF4-FFF2-40B4-BE49-F238E27FC236}">
                <a16:creationId xmlns:a16="http://schemas.microsoft.com/office/drawing/2014/main" id="{5F951FF5-DC31-F1B8-BFBA-CCFA53AFF233}"/>
              </a:ext>
            </a:extLst>
          </p:cNvPr>
          <p:cNvSpPr>
            <a:spLocks noGrp="1" noChangeArrowheads="1"/>
          </p:cNvSpPr>
          <p:nvPr>
            <p:ph type="sldNum" sz="quarter" idx="12"/>
          </p:nvPr>
        </p:nvSpPr>
        <p:spPr bwMode="auto">
          <a:xfrm>
            <a:off x="9821864" y="6312808"/>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CBEE109B-0806-1542-B57E-82A580EAD9F2}" type="slidenum">
              <a:rPr lang="en-US" altLang="en-US" smtClean="0"/>
              <a:pPr>
                <a:spcBef>
                  <a:spcPct val="0"/>
                </a:spcBef>
                <a:buClrTx/>
                <a:buFontTx/>
                <a:buNone/>
              </a:pPr>
              <a:t>26</a:t>
            </a:fld>
            <a:endParaRPr lang="en-US" altLang="en-US" sz="1200" dirty="0">
              <a:solidFill>
                <a:srgbClr val="FFFFFF"/>
              </a:solidFill>
            </a:endParaRPr>
          </a:p>
        </p:txBody>
      </p:sp>
      <p:sp>
        <p:nvSpPr>
          <p:cNvPr id="164867" name="Text Placeholder 2">
            <a:extLst>
              <a:ext uri="{FF2B5EF4-FFF2-40B4-BE49-F238E27FC236}">
                <a16:creationId xmlns:a16="http://schemas.microsoft.com/office/drawing/2014/main" id="{23C013E6-9930-89D3-1A4F-352216B8AE18}"/>
              </a:ext>
            </a:extLst>
          </p:cNvPr>
          <p:cNvSpPr txBox="1">
            <a:spLocks noChangeArrowheads="1"/>
          </p:cNvSpPr>
          <p:nvPr/>
        </p:nvSpPr>
        <p:spPr bwMode="auto">
          <a:xfrm>
            <a:off x="2937330" y="1762236"/>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latin typeface="Arial" panose="020B0604020202020204" pitchFamily="34" charset="0"/>
              </a:rPr>
              <a:t>GOES-18 minus AMSR2, 2022-12-17, 12 UTC</a:t>
            </a:r>
          </a:p>
        </p:txBody>
      </p:sp>
      <p:pic>
        <p:nvPicPr>
          <p:cNvPr id="164868" name="Picture 2" descr="Diagram&#10;&#10;Description automatically generated">
            <a:extLst>
              <a:ext uri="{FF2B5EF4-FFF2-40B4-BE49-F238E27FC236}">
                <a16:creationId xmlns:a16="http://schemas.microsoft.com/office/drawing/2014/main" id="{43F7E326-BFD7-F5DC-F766-D1FCA2CCD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4" y="2282826"/>
            <a:ext cx="4960937"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9" name="Picture 6" descr="Chart, histogram&#10;&#10;Description automatically generated">
            <a:extLst>
              <a:ext uri="{FF2B5EF4-FFF2-40B4-BE49-F238E27FC236}">
                <a16:creationId xmlns:a16="http://schemas.microsoft.com/office/drawing/2014/main" id="{78D52818-85AF-2F9B-FF56-67BE19C327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401" y="2282826"/>
            <a:ext cx="406082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70" name="TextBox 1">
            <a:extLst>
              <a:ext uri="{FF2B5EF4-FFF2-40B4-BE49-F238E27FC236}">
                <a16:creationId xmlns:a16="http://schemas.microsoft.com/office/drawing/2014/main" id="{C1B4195E-BBCF-7D0B-E5E8-B4362B7BB585}"/>
              </a:ext>
            </a:extLst>
          </p:cNvPr>
          <p:cNvSpPr txBox="1">
            <a:spLocks noChangeArrowheads="1"/>
          </p:cNvSpPr>
          <p:nvPr/>
        </p:nvSpPr>
        <p:spPr bwMode="auto">
          <a:xfrm>
            <a:off x="9253538" y="2327276"/>
            <a:ext cx="5699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00">
                <a:solidFill>
                  <a:srgbClr val="000000"/>
                </a:solidFill>
                <a:latin typeface="Arial" panose="020B0604020202020204" pitchFamily="34" charset="0"/>
              </a:rPr>
              <a:t>accuracy:</a:t>
            </a:r>
          </a:p>
        </p:txBody>
      </p:sp>
      <p:sp>
        <p:nvSpPr>
          <p:cNvPr id="164871" name="TextBox 2">
            <a:extLst>
              <a:ext uri="{FF2B5EF4-FFF2-40B4-BE49-F238E27FC236}">
                <a16:creationId xmlns:a16="http://schemas.microsoft.com/office/drawing/2014/main" id="{3E14D33C-C9D3-2546-E4A8-3B156785AD35}"/>
              </a:ext>
            </a:extLst>
          </p:cNvPr>
          <p:cNvSpPr txBox="1">
            <a:spLocks noChangeArrowheads="1"/>
          </p:cNvSpPr>
          <p:nvPr/>
        </p:nvSpPr>
        <p:spPr bwMode="auto">
          <a:xfrm>
            <a:off x="9253539" y="2441576"/>
            <a:ext cx="568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00">
                <a:solidFill>
                  <a:srgbClr val="000000"/>
                </a:solidFill>
                <a:latin typeface="Arial" panose="020B0604020202020204" pitchFamily="34" charset="0"/>
              </a:rPr>
              <a:t>precision:</a:t>
            </a:r>
          </a:p>
        </p:txBody>
      </p:sp>
      <p:sp>
        <p:nvSpPr>
          <p:cNvPr id="164872" name="TextBox 1">
            <a:extLst>
              <a:ext uri="{FF2B5EF4-FFF2-40B4-BE49-F238E27FC236}">
                <a16:creationId xmlns:a16="http://schemas.microsoft.com/office/drawing/2014/main" id="{A7C913A5-562D-0F87-0A6E-79BC33F5D545}"/>
              </a:ext>
            </a:extLst>
          </p:cNvPr>
          <p:cNvSpPr txBox="1">
            <a:spLocks noChangeArrowheads="1"/>
          </p:cNvSpPr>
          <p:nvPr/>
        </p:nvSpPr>
        <p:spPr bwMode="auto">
          <a:xfrm>
            <a:off x="1470025" y="5551489"/>
            <a:ext cx="7380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dirty="0">
                <a:solidFill>
                  <a:srgbClr val="FFFFFF"/>
                </a:solidFill>
                <a:latin typeface="Arial" panose="020B0604020202020204" pitchFamily="34" charset="0"/>
              </a:rPr>
              <a:t>Accuracy: 4.51%</a:t>
            </a:r>
            <a:endParaRPr lang="en-US" altLang="en-US" sz="1800" dirty="0">
              <a:solidFill>
                <a:srgbClr val="000000"/>
              </a:solidFill>
              <a:latin typeface="Arial" panose="020B0604020202020204" pitchFamily="34" charset="0"/>
            </a:endParaRPr>
          </a:p>
          <a:p>
            <a:pPr>
              <a:spcBef>
                <a:spcPct val="0"/>
              </a:spcBef>
              <a:buFontTx/>
              <a:buNone/>
            </a:pPr>
            <a:r>
              <a:rPr lang="en-US" altLang="en-US" sz="1800" dirty="0">
                <a:solidFill>
                  <a:srgbClr val="FFFFFF"/>
                </a:solidFill>
                <a:latin typeface="Arial" panose="020B0604020202020204" pitchFamily="34" charset="0"/>
              </a:rPr>
              <a:t>Precision: 6.78%</a:t>
            </a:r>
            <a:endParaRPr lang="en-US" altLang="en-US" sz="1800" dirty="0">
              <a:solidFill>
                <a:srgbClr val="000000"/>
              </a:solidFill>
              <a:latin typeface="Arial" panose="020B0604020202020204" pitchFamily="34" charset="0"/>
            </a:endParaRPr>
          </a:p>
        </p:txBody>
      </p:sp>
      <p:sp>
        <p:nvSpPr>
          <p:cNvPr id="2" name="Text Placeholder 2">
            <a:extLst>
              <a:ext uri="{FF2B5EF4-FFF2-40B4-BE49-F238E27FC236}">
                <a16:creationId xmlns:a16="http://schemas.microsoft.com/office/drawing/2014/main" id="{0B5E113A-CCEC-AA90-2526-00065AC876C9}"/>
              </a:ext>
            </a:extLst>
          </p:cNvPr>
          <p:cNvSpPr txBox="1">
            <a:spLocks noChangeArrowheads="1"/>
          </p:cNvSpPr>
          <p:nvPr/>
        </p:nvSpPr>
        <p:spPr bwMode="auto">
          <a:xfrm>
            <a:off x="1748632" y="2427900"/>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dirty="0">
                <a:solidFill>
                  <a:schemeClr val="bg2"/>
                </a:solidFill>
                <a:ea typeface="MS PGothic" panose="020B0600070205080204" pitchFamily="34" charset="-128"/>
              </a:rPr>
              <a:t>Ice Concentration</a:t>
            </a:r>
          </a:p>
        </p:txBody>
      </p:sp>
      <p:sp>
        <p:nvSpPr>
          <p:cNvPr id="13" name="Rectangle 2">
            <a:extLst>
              <a:ext uri="{FF2B5EF4-FFF2-40B4-BE49-F238E27FC236}">
                <a16:creationId xmlns:a16="http://schemas.microsoft.com/office/drawing/2014/main" id="{1A0CC2FE-7400-1343-95C8-14553083E466}"/>
              </a:ext>
            </a:extLst>
          </p:cNvPr>
          <p:cNvSpPr>
            <a:spLocks noGrp="1"/>
          </p:cNvSpPr>
          <p:nvPr>
            <p:ph type="title"/>
          </p:nvPr>
        </p:nvSpPr>
        <p:spPr>
          <a:xfrm>
            <a:off x="1924334" y="123825"/>
            <a:ext cx="7983941"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Concentration Validation Case Study: </a:t>
            </a:r>
            <a:r>
              <a:rPr lang="en-US" altLang="zh-CN" u="sng"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AMSR2 vs GOES-18 ABI</a:t>
            </a:r>
            <a:endParaRPr lang="en-US" altLang="zh-CN" u="sng"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Number Placeholder 3">
            <a:extLst>
              <a:ext uri="{FF2B5EF4-FFF2-40B4-BE49-F238E27FC236}">
                <a16:creationId xmlns:a16="http://schemas.microsoft.com/office/drawing/2014/main" id="{4F4FC3F7-D3C5-868A-2815-C0335E49B81B}"/>
              </a:ext>
            </a:extLst>
          </p:cNvPr>
          <p:cNvSpPr>
            <a:spLocks noGrp="1" noChangeArrowheads="1"/>
          </p:cNvSpPr>
          <p:nvPr>
            <p:ph type="sldNum" sz="quarter" idx="12"/>
          </p:nvPr>
        </p:nvSpPr>
        <p:spPr bwMode="auto">
          <a:xfrm>
            <a:off x="9797144" y="6310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CBEE109B-0806-1542-B57E-82A580EAD9F2}" type="slidenum">
              <a:rPr lang="en-US" altLang="en-US" smtClean="0"/>
              <a:pPr>
                <a:spcBef>
                  <a:spcPct val="0"/>
                </a:spcBef>
                <a:buClrTx/>
                <a:buFontTx/>
                <a:buNone/>
              </a:pPr>
              <a:t>27</a:t>
            </a:fld>
            <a:endParaRPr lang="en-US" altLang="en-US" sz="1200">
              <a:solidFill>
                <a:srgbClr val="FFFFFF"/>
              </a:solidFill>
            </a:endParaRPr>
          </a:p>
        </p:txBody>
      </p:sp>
      <p:sp>
        <p:nvSpPr>
          <p:cNvPr id="165891" name="Text Placeholder 2">
            <a:extLst>
              <a:ext uri="{FF2B5EF4-FFF2-40B4-BE49-F238E27FC236}">
                <a16:creationId xmlns:a16="http://schemas.microsoft.com/office/drawing/2014/main" id="{7F3710BD-5EB0-D528-BF8B-1F69F5EA4E44}"/>
              </a:ext>
            </a:extLst>
          </p:cNvPr>
          <p:cNvSpPr txBox="1">
            <a:spLocks noChangeArrowheads="1"/>
          </p:cNvSpPr>
          <p:nvPr/>
        </p:nvSpPr>
        <p:spPr bwMode="auto">
          <a:xfrm>
            <a:off x="2959101" y="1961405"/>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a:latin typeface="Arial" panose="020B0604020202020204" pitchFamily="34" charset="0"/>
              </a:rPr>
              <a:t>GOES-18 minus AMSR2, </a:t>
            </a:r>
          </a:p>
          <a:p>
            <a:pPr algn="ctr" eaLnBrk="1" hangingPunct="1">
              <a:buFont typeface="Wingdings" pitchFamily="2" charset="2"/>
              <a:buNone/>
            </a:pPr>
            <a:r>
              <a:rPr lang="en-US" altLang="en-US" sz="1800" b="1">
                <a:latin typeface="Arial" panose="020B0604020202020204" pitchFamily="34" charset="0"/>
              </a:rPr>
              <a:t>All co-located data, Nov 15 - Dec 18, 2022</a:t>
            </a:r>
          </a:p>
        </p:txBody>
      </p:sp>
      <p:pic>
        <p:nvPicPr>
          <p:cNvPr id="165892" name="Picture 3" descr="Chart, histogram&#10;&#10;Description automatically generated">
            <a:extLst>
              <a:ext uri="{FF2B5EF4-FFF2-40B4-BE49-F238E27FC236}">
                <a16:creationId xmlns:a16="http://schemas.microsoft.com/office/drawing/2014/main" id="{42BD1C06-7DE2-CAEB-D605-573A09F373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189" y="2361455"/>
            <a:ext cx="5121275" cy="407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3" name="TextBox 1">
            <a:extLst>
              <a:ext uri="{FF2B5EF4-FFF2-40B4-BE49-F238E27FC236}">
                <a16:creationId xmlns:a16="http://schemas.microsoft.com/office/drawing/2014/main" id="{044D3026-359C-00E7-B8AF-C736AE0F2122}"/>
              </a:ext>
            </a:extLst>
          </p:cNvPr>
          <p:cNvSpPr txBox="1">
            <a:spLocks noChangeArrowheads="1"/>
          </p:cNvSpPr>
          <p:nvPr/>
        </p:nvSpPr>
        <p:spPr bwMode="auto">
          <a:xfrm>
            <a:off x="7181851" y="2464642"/>
            <a:ext cx="62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800">
                <a:solidFill>
                  <a:srgbClr val="000000"/>
                </a:solidFill>
                <a:latin typeface="Arial" panose="020B0604020202020204" pitchFamily="34" charset="0"/>
              </a:rPr>
              <a:t>accuracy:</a:t>
            </a:r>
          </a:p>
        </p:txBody>
      </p:sp>
      <p:sp>
        <p:nvSpPr>
          <p:cNvPr id="165894" name="TextBox 2">
            <a:extLst>
              <a:ext uri="{FF2B5EF4-FFF2-40B4-BE49-F238E27FC236}">
                <a16:creationId xmlns:a16="http://schemas.microsoft.com/office/drawing/2014/main" id="{F22D2DAC-38B3-2765-B63F-08AD2D1231BF}"/>
              </a:ext>
            </a:extLst>
          </p:cNvPr>
          <p:cNvSpPr txBox="1">
            <a:spLocks noChangeArrowheads="1"/>
          </p:cNvSpPr>
          <p:nvPr/>
        </p:nvSpPr>
        <p:spPr bwMode="auto">
          <a:xfrm>
            <a:off x="7185026" y="2602755"/>
            <a:ext cx="62547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800">
                <a:solidFill>
                  <a:srgbClr val="000000"/>
                </a:solidFill>
                <a:latin typeface="Arial" panose="020B0604020202020204" pitchFamily="34" charset="0"/>
              </a:rPr>
              <a:t>precision:</a:t>
            </a:r>
          </a:p>
        </p:txBody>
      </p:sp>
      <p:sp>
        <p:nvSpPr>
          <p:cNvPr id="165895" name="TextBox 1">
            <a:extLst>
              <a:ext uri="{FF2B5EF4-FFF2-40B4-BE49-F238E27FC236}">
                <a16:creationId xmlns:a16="http://schemas.microsoft.com/office/drawing/2014/main" id="{40ECFC50-FAE5-9791-E56B-FFECD54507F0}"/>
              </a:ext>
            </a:extLst>
          </p:cNvPr>
          <p:cNvSpPr txBox="1">
            <a:spLocks noChangeArrowheads="1"/>
          </p:cNvSpPr>
          <p:nvPr/>
        </p:nvSpPr>
        <p:spPr bwMode="auto">
          <a:xfrm>
            <a:off x="8792591" y="2279589"/>
            <a:ext cx="42090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dirty="0">
                <a:solidFill>
                  <a:srgbClr val="FFFFFF"/>
                </a:solidFill>
                <a:latin typeface="Arial" panose="020B0604020202020204" pitchFamily="34" charset="0"/>
              </a:rPr>
              <a:t>Accuracy:   2.28%</a:t>
            </a:r>
            <a:endParaRPr lang="en-US" altLang="en-US" sz="1800" dirty="0">
              <a:solidFill>
                <a:srgbClr val="000000"/>
              </a:solidFill>
              <a:latin typeface="Arial" panose="020B0604020202020204" pitchFamily="34" charset="0"/>
            </a:endParaRPr>
          </a:p>
          <a:p>
            <a:pPr>
              <a:spcBef>
                <a:spcPct val="0"/>
              </a:spcBef>
              <a:buFontTx/>
              <a:buNone/>
            </a:pPr>
            <a:r>
              <a:rPr lang="en-US" altLang="en-US" sz="1800" dirty="0">
                <a:solidFill>
                  <a:srgbClr val="FFFFFF"/>
                </a:solidFill>
                <a:latin typeface="Arial" panose="020B0604020202020204" pitchFamily="34" charset="0"/>
              </a:rPr>
              <a:t>Precision: 11.05%</a:t>
            </a:r>
            <a:endParaRPr lang="en-US" altLang="en-US" sz="1800" dirty="0">
              <a:solidFill>
                <a:srgbClr val="000000"/>
              </a:solidFill>
              <a:latin typeface="Arial" panose="020B0604020202020204" pitchFamily="34" charset="0"/>
            </a:endParaRPr>
          </a:p>
        </p:txBody>
      </p:sp>
      <p:sp>
        <p:nvSpPr>
          <p:cNvPr id="11" name="Rectangle 2">
            <a:extLst>
              <a:ext uri="{FF2B5EF4-FFF2-40B4-BE49-F238E27FC236}">
                <a16:creationId xmlns:a16="http://schemas.microsoft.com/office/drawing/2014/main" id="{4FC3AD6F-4C40-4B4F-A81A-BA7ADBCFEB64}"/>
              </a:ext>
            </a:extLst>
          </p:cNvPr>
          <p:cNvSpPr>
            <a:spLocks noGrp="1"/>
          </p:cNvSpPr>
          <p:nvPr>
            <p:ph type="title"/>
          </p:nvPr>
        </p:nvSpPr>
        <p:spPr>
          <a:xfrm>
            <a:off x="1924334" y="123825"/>
            <a:ext cx="7983941"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Concentration Validation Overall Performance: </a:t>
            </a:r>
            <a:r>
              <a:rPr lang="en-US" altLang="zh-CN" u="sng"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AMSR2 vs GOES-18</a:t>
            </a:r>
            <a:endParaRPr lang="en-US" altLang="zh-CN" u="sng"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a:extLst>
              <a:ext uri="{FF2B5EF4-FFF2-40B4-BE49-F238E27FC236}">
                <a16:creationId xmlns:a16="http://schemas.microsoft.com/office/drawing/2014/main" id="{FDBECF45-4EDA-120B-E554-BC16BB832B6B}"/>
              </a:ext>
            </a:extLst>
          </p:cNvPr>
          <p:cNvSpPr>
            <a:spLocks noGrp="1"/>
          </p:cNvSpPr>
          <p:nvPr>
            <p:ph type="title"/>
          </p:nvPr>
        </p:nvSpPr>
        <p:spPr>
          <a:xfrm>
            <a:off x="1795749" y="123825"/>
            <a:ext cx="8180763"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Concentration Validation Case Study: </a:t>
            </a:r>
            <a:r>
              <a:rPr lang="en-US" altLang="zh-CN" u="sng"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VIIRS vs GOES-18 ABI</a:t>
            </a:r>
            <a:endParaRPr lang="en-US" altLang="zh-CN" u="sng"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
        <p:nvSpPr>
          <p:cNvPr id="166914" name="Slide Number Placeholder 3">
            <a:extLst>
              <a:ext uri="{FF2B5EF4-FFF2-40B4-BE49-F238E27FC236}">
                <a16:creationId xmlns:a16="http://schemas.microsoft.com/office/drawing/2014/main" id="{EA82FDD4-2D27-2442-EC94-D0BBC6AD6B6D}"/>
              </a:ext>
            </a:extLst>
          </p:cNvPr>
          <p:cNvSpPr>
            <a:spLocks noGrp="1" noChangeArrowheads="1"/>
          </p:cNvSpPr>
          <p:nvPr>
            <p:ph type="sldNum" sz="quarter" idx="12"/>
          </p:nvPr>
        </p:nvSpPr>
        <p:spPr bwMode="auto">
          <a:xfrm>
            <a:off x="9808029"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CBEE109B-0806-1542-B57E-82A580EAD9F2}" type="slidenum">
              <a:rPr lang="en-US" altLang="en-US" smtClean="0"/>
              <a:pPr>
                <a:spcBef>
                  <a:spcPct val="0"/>
                </a:spcBef>
                <a:buClrTx/>
                <a:buFontTx/>
                <a:buNone/>
              </a:pPr>
              <a:t>28</a:t>
            </a:fld>
            <a:endParaRPr lang="en-US" altLang="en-US" sz="1200" dirty="0">
              <a:solidFill>
                <a:srgbClr val="FFFFFF"/>
              </a:solidFill>
            </a:endParaRPr>
          </a:p>
        </p:txBody>
      </p:sp>
      <p:sp>
        <p:nvSpPr>
          <p:cNvPr id="166915" name="Text Placeholder 2">
            <a:extLst>
              <a:ext uri="{FF2B5EF4-FFF2-40B4-BE49-F238E27FC236}">
                <a16:creationId xmlns:a16="http://schemas.microsoft.com/office/drawing/2014/main" id="{F0A233FA-3DEB-1899-5908-870B5CF6ADE0}"/>
              </a:ext>
            </a:extLst>
          </p:cNvPr>
          <p:cNvSpPr txBox="1">
            <a:spLocks noChangeArrowheads="1"/>
          </p:cNvSpPr>
          <p:nvPr/>
        </p:nvSpPr>
        <p:spPr bwMode="auto">
          <a:xfrm>
            <a:off x="1377951" y="2028826"/>
            <a:ext cx="45577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latin typeface="Arial" panose="020B0604020202020204" pitchFamily="34" charset="0"/>
              </a:rPr>
              <a:t>VIIRS, 2022-12-12</a:t>
            </a:r>
          </a:p>
        </p:txBody>
      </p:sp>
      <p:sp>
        <p:nvSpPr>
          <p:cNvPr id="166916" name="Text Placeholder 2">
            <a:extLst>
              <a:ext uri="{FF2B5EF4-FFF2-40B4-BE49-F238E27FC236}">
                <a16:creationId xmlns:a16="http://schemas.microsoft.com/office/drawing/2014/main" id="{7125EAE7-5A27-5762-E861-71D323754933}"/>
              </a:ext>
            </a:extLst>
          </p:cNvPr>
          <p:cNvSpPr txBox="1">
            <a:spLocks noChangeArrowheads="1"/>
          </p:cNvSpPr>
          <p:nvPr/>
        </p:nvSpPr>
        <p:spPr bwMode="auto">
          <a:xfrm>
            <a:off x="6013451" y="2028826"/>
            <a:ext cx="45577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latin typeface="Arial" panose="020B0604020202020204" pitchFamily="34" charset="0"/>
              </a:rPr>
              <a:t>GOES-18, 2022-12-12, 12 UTC</a:t>
            </a:r>
          </a:p>
        </p:txBody>
      </p:sp>
      <p:pic>
        <p:nvPicPr>
          <p:cNvPr id="166917" name="Picture 4" descr="Diagram&#10;&#10;Description automatically generated">
            <a:extLst>
              <a:ext uri="{FF2B5EF4-FFF2-40B4-BE49-F238E27FC236}">
                <a16:creationId xmlns:a16="http://schemas.microsoft.com/office/drawing/2014/main" id="{F78028F6-21ED-F4D9-2010-252C624BC9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306" y="2636839"/>
            <a:ext cx="4996584" cy="340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Picture 9" descr="Diagram&#10;&#10;Description automatically generated">
            <a:extLst>
              <a:ext uri="{FF2B5EF4-FFF2-40B4-BE49-F238E27FC236}">
                <a16:creationId xmlns:a16="http://schemas.microsoft.com/office/drawing/2014/main" id="{F935319C-76FC-818A-1DB7-42EC4ECAD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2189" y="2636839"/>
            <a:ext cx="5031505" cy="338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2">
            <a:extLst>
              <a:ext uri="{FF2B5EF4-FFF2-40B4-BE49-F238E27FC236}">
                <a16:creationId xmlns:a16="http://schemas.microsoft.com/office/drawing/2014/main" id="{F68955D5-3B7E-7A8F-990D-38DBF7BDFA0C}"/>
              </a:ext>
            </a:extLst>
          </p:cNvPr>
          <p:cNvSpPr txBox="1">
            <a:spLocks noChangeArrowheads="1"/>
          </p:cNvSpPr>
          <p:nvPr/>
        </p:nvSpPr>
        <p:spPr bwMode="auto">
          <a:xfrm>
            <a:off x="3733801" y="2790827"/>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dirty="0">
                <a:solidFill>
                  <a:schemeClr val="bg2"/>
                </a:solidFill>
                <a:ea typeface="MS PGothic" panose="020B0600070205080204" pitchFamily="34" charset="-128"/>
              </a:rPr>
              <a:t>Ice Concentration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Number Placeholder 3">
            <a:extLst>
              <a:ext uri="{FF2B5EF4-FFF2-40B4-BE49-F238E27FC236}">
                <a16:creationId xmlns:a16="http://schemas.microsoft.com/office/drawing/2014/main" id="{3FBFA614-BAD5-9026-794A-01F7CA029ECE}"/>
              </a:ext>
            </a:extLst>
          </p:cNvPr>
          <p:cNvSpPr>
            <a:spLocks noGrp="1" noChangeArrowheads="1"/>
          </p:cNvSpPr>
          <p:nvPr>
            <p:ph type="sldNum" sz="quarter" idx="12"/>
          </p:nvPr>
        </p:nvSpPr>
        <p:spPr bwMode="auto">
          <a:xfrm>
            <a:off x="9806783" y="630894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CBEE109B-0806-1542-B57E-82A580EAD9F2}" type="slidenum">
              <a:rPr lang="en-US" altLang="en-US" smtClean="0"/>
              <a:pPr>
                <a:spcBef>
                  <a:spcPct val="0"/>
                </a:spcBef>
                <a:buClrTx/>
                <a:buFontTx/>
                <a:buNone/>
              </a:pPr>
              <a:t>29</a:t>
            </a:fld>
            <a:endParaRPr lang="en-US" altLang="en-US" sz="1200" dirty="0">
              <a:solidFill>
                <a:srgbClr val="FFFFFF"/>
              </a:solidFill>
            </a:endParaRPr>
          </a:p>
        </p:txBody>
      </p:sp>
      <p:sp>
        <p:nvSpPr>
          <p:cNvPr id="167939" name="Text Placeholder 2">
            <a:extLst>
              <a:ext uri="{FF2B5EF4-FFF2-40B4-BE49-F238E27FC236}">
                <a16:creationId xmlns:a16="http://schemas.microsoft.com/office/drawing/2014/main" id="{AFCD7388-9B0D-920C-5221-EBB4845DA706}"/>
              </a:ext>
            </a:extLst>
          </p:cNvPr>
          <p:cNvSpPr txBox="1">
            <a:spLocks noChangeArrowheads="1"/>
          </p:cNvSpPr>
          <p:nvPr/>
        </p:nvSpPr>
        <p:spPr bwMode="auto">
          <a:xfrm>
            <a:off x="2959100" y="1712915"/>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latin typeface="Arial" panose="020B0604020202020204" pitchFamily="34" charset="0"/>
              </a:rPr>
              <a:t>GOES-18 minus VIIRS, 2022-12-12, 12 UTC</a:t>
            </a:r>
          </a:p>
        </p:txBody>
      </p:sp>
      <p:pic>
        <p:nvPicPr>
          <p:cNvPr id="167940" name="Picture 2" descr="Diagram&#10;&#10;Description automatically generated">
            <a:extLst>
              <a:ext uri="{FF2B5EF4-FFF2-40B4-BE49-F238E27FC236}">
                <a16:creationId xmlns:a16="http://schemas.microsoft.com/office/drawing/2014/main" id="{664D7CF4-3B3C-21CB-0B9F-0288329F1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075" y="2282826"/>
            <a:ext cx="483235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941" name="Picture 6" descr="Chart, histogram&#10;&#10;Description automatically generated">
            <a:extLst>
              <a:ext uri="{FF2B5EF4-FFF2-40B4-BE49-F238E27FC236}">
                <a16:creationId xmlns:a16="http://schemas.microsoft.com/office/drawing/2014/main" id="{814B1F57-7952-35A7-6C6A-854F20606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426" y="2282826"/>
            <a:ext cx="4106863"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TextBox 1">
            <a:extLst>
              <a:ext uri="{FF2B5EF4-FFF2-40B4-BE49-F238E27FC236}">
                <a16:creationId xmlns:a16="http://schemas.microsoft.com/office/drawing/2014/main" id="{1936CBD5-666B-10B8-27FD-9E2F77A3F40B}"/>
              </a:ext>
            </a:extLst>
          </p:cNvPr>
          <p:cNvSpPr txBox="1">
            <a:spLocks noChangeArrowheads="1"/>
          </p:cNvSpPr>
          <p:nvPr/>
        </p:nvSpPr>
        <p:spPr bwMode="auto">
          <a:xfrm>
            <a:off x="9194801" y="2349501"/>
            <a:ext cx="5699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00">
                <a:solidFill>
                  <a:srgbClr val="000000"/>
                </a:solidFill>
                <a:latin typeface="Arial" panose="020B0604020202020204" pitchFamily="34" charset="0"/>
              </a:rPr>
              <a:t>accuracy:</a:t>
            </a:r>
          </a:p>
        </p:txBody>
      </p:sp>
      <p:sp>
        <p:nvSpPr>
          <p:cNvPr id="167943" name="TextBox 2">
            <a:extLst>
              <a:ext uri="{FF2B5EF4-FFF2-40B4-BE49-F238E27FC236}">
                <a16:creationId xmlns:a16="http://schemas.microsoft.com/office/drawing/2014/main" id="{D53BD5CF-DFF3-27AF-071C-8B31D93B43C9}"/>
              </a:ext>
            </a:extLst>
          </p:cNvPr>
          <p:cNvSpPr txBox="1">
            <a:spLocks noChangeArrowheads="1"/>
          </p:cNvSpPr>
          <p:nvPr/>
        </p:nvSpPr>
        <p:spPr bwMode="auto">
          <a:xfrm>
            <a:off x="9194801" y="2463801"/>
            <a:ext cx="568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700">
                <a:solidFill>
                  <a:srgbClr val="000000"/>
                </a:solidFill>
                <a:latin typeface="Arial" panose="020B0604020202020204" pitchFamily="34" charset="0"/>
              </a:rPr>
              <a:t>precision:</a:t>
            </a:r>
          </a:p>
        </p:txBody>
      </p:sp>
      <p:sp>
        <p:nvSpPr>
          <p:cNvPr id="167944" name="TextBox 1">
            <a:extLst>
              <a:ext uri="{FF2B5EF4-FFF2-40B4-BE49-F238E27FC236}">
                <a16:creationId xmlns:a16="http://schemas.microsoft.com/office/drawing/2014/main" id="{7D64C89B-FDE4-5659-47B0-E96E27E175F1}"/>
              </a:ext>
            </a:extLst>
          </p:cNvPr>
          <p:cNvSpPr txBox="1">
            <a:spLocks noChangeArrowheads="1"/>
          </p:cNvSpPr>
          <p:nvPr/>
        </p:nvSpPr>
        <p:spPr bwMode="auto">
          <a:xfrm>
            <a:off x="1524000" y="5662614"/>
            <a:ext cx="7380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dirty="0">
                <a:solidFill>
                  <a:srgbClr val="FFFFFF"/>
                </a:solidFill>
                <a:latin typeface="Arial" panose="020B0604020202020204" pitchFamily="34" charset="0"/>
              </a:rPr>
              <a:t>Accuracy: 1.34%</a:t>
            </a:r>
            <a:endParaRPr lang="en-US" altLang="en-US" sz="1800" dirty="0">
              <a:solidFill>
                <a:srgbClr val="000000"/>
              </a:solidFill>
              <a:latin typeface="Arial" panose="020B0604020202020204" pitchFamily="34" charset="0"/>
            </a:endParaRPr>
          </a:p>
          <a:p>
            <a:pPr>
              <a:spcBef>
                <a:spcPct val="0"/>
              </a:spcBef>
              <a:buFontTx/>
              <a:buNone/>
            </a:pPr>
            <a:r>
              <a:rPr lang="en-US" altLang="en-US" sz="1800" dirty="0">
                <a:solidFill>
                  <a:srgbClr val="FFFFFF"/>
                </a:solidFill>
                <a:latin typeface="Arial" panose="020B0604020202020204" pitchFamily="34" charset="0"/>
              </a:rPr>
              <a:t>Precision: 8.62%</a:t>
            </a:r>
            <a:endParaRPr lang="en-US" altLang="en-US" sz="1800" dirty="0">
              <a:solidFill>
                <a:srgbClr val="000000"/>
              </a:solidFill>
              <a:latin typeface="Arial" panose="020B0604020202020204" pitchFamily="34" charset="0"/>
            </a:endParaRPr>
          </a:p>
        </p:txBody>
      </p:sp>
      <p:sp>
        <p:nvSpPr>
          <p:cNvPr id="2" name="Text Placeholder 2">
            <a:extLst>
              <a:ext uri="{FF2B5EF4-FFF2-40B4-BE49-F238E27FC236}">
                <a16:creationId xmlns:a16="http://schemas.microsoft.com/office/drawing/2014/main" id="{BB43741A-5D5D-99D3-0533-C4BB48CBAF66}"/>
              </a:ext>
            </a:extLst>
          </p:cNvPr>
          <p:cNvSpPr txBox="1">
            <a:spLocks noChangeArrowheads="1"/>
          </p:cNvSpPr>
          <p:nvPr/>
        </p:nvSpPr>
        <p:spPr bwMode="auto">
          <a:xfrm>
            <a:off x="1752600" y="2464594"/>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dirty="0">
                <a:solidFill>
                  <a:schemeClr val="bg2"/>
                </a:solidFill>
                <a:ea typeface="MS PGothic" panose="020B0600070205080204" pitchFamily="34" charset="-128"/>
              </a:rPr>
              <a:t>Ice Concentration</a:t>
            </a:r>
          </a:p>
        </p:txBody>
      </p:sp>
      <p:sp>
        <p:nvSpPr>
          <p:cNvPr id="13" name="Rectangle 2">
            <a:extLst>
              <a:ext uri="{FF2B5EF4-FFF2-40B4-BE49-F238E27FC236}">
                <a16:creationId xmlns:a16="http://schemas.microsoft.com/office/drawing/2014/main" id="{BE252726-3A4F-3C4C-A5B8-6FA6CFE97202}"/>
              </a:ext>
            </a:extLst>
          </p:cNvPr>
          <p:cNvSpPr>
            <a:spLocks noGrp="1"/>
          </p:cNvSpPr>
          <p:nvPr>
            <p:ph type="title"/>
          </p:nvPr>
        </p:nvSpPr>
        <p:spPr>
          <a:xfrm>
            <a:off x="1861851" y="123825"/>
            <a:ext cx="8114661"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Concentration Validation Case Study: </a:t>
            </a:r>
            <a:r>
              <a:rPr lang="en-US" altLang="zh-CN" u="sng"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VIIRS vs GOES-18 ABI</a:t>
            </a:r>
            <a:endParaRPr lang="en-US" altLang="zh-CN" u="sng"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grpSp>
        <p:nvGrpSpPr>
          <p:cNvPr id="64" name="Google Shape;64;p1"/>
          <p:cNvGrpSpPr/>
          <p:nvPr/>
        </p:nvGrpSpPr>
        <p:grpSpPr>
          <a:xfrm>
            <a:off x="0" y="0"/>
            <a:ext cx="12191999" cy="6858000"/>
            <a:chOff x="0" y="0"/>
            <a:chExt cx="12191999" cy="6858000"/>
          </a:xfrm>
        </p:grpSpPr>
        <p:grpSp>
          <p:nvGrpSpPr>
            <p:cNvPr id="65" name="Google Shape;65;p1"/>
            <p:cNvGrpSpPr/>
            <p:nvPr/>
          </p:nvGrpSpPr>
          <p:grpSpPr>
            <a:xfrm>
              <a:off x="0" y="0"/>
              <a:ext cx="12191999" cy="6858000"/>
              <a:chOff x="0" y="0"/>
              <a:chExt cx="12191999" cy="6858000"/>
            </a:xfrm>
          </p:grpSpPr>
          <p:pic>
            <p:nvPicPr>
              <p:cNvPr id="66" name="Google Shape;66;p1" descr="Picture1.jpg"/>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67" name="Google Shape;67;p1" descr="A picture containing text&#10;&#10;Description automatically generated"/>
              <p:cNvPicPr preferRelativeResize="0"/>
              <p:nvPr/>
            </p:nvPicPr>
            <p:blipFill rotWithShape="1">
              <a:blip r:embed="rId4">
                <a:alphaModFix/>
              </a:blip>
              <a:srcRect/>
              <a:stretch/>
            </p:blipFill>
            <p:spPr>
              <a:xfrm>
                <a:off x="4711147" y="152330"/>
                <a:ext cx="2544417" cy="1055984"/>
              </a:xfrm>
              <a:prstGeom prst="rect">
                <a:avLst/>
              </a:prstGeom>
              <a:noFill/>
              <a:ln>
                <a:noFill/>
              </a:ln>
            </p:spPr>
          </p:pic>
        </p:grpSp>
        <p:pic>
          <p:nvPicPr>
            <p:cNvPr id="68" name="Google Shape;68;p1" descr="A picture containing graphical user interface&#10;&#10;Description automatically generated"/>
            <p:cNvPicPr preferRelativeResize="0"/>
            <p:nvPr/>
          </p:nvPicPr>
          <p:blipFill rotWithShape="1">
            <a:blip r:embed="rId5">
              <a:alphaModFix/>
            </a:blip>
            <a:srcRect/>
            <a:stretch/>
          </p:blipFill>
          <p:spPr>
            <a:xfrm>
              <a:off x="8274226" y="4744"/>
              <a:ext cx="2702981" cy="1801987"/>
            </a:xfrm>
            <a:prstGeom prst="rect">
              <a:avLst/>
            </a:prstGeom>
            <a:noFill/>
            <a:ln>
              <a:noFill/>
            </a:ln>
          </p:spPr>
        </p:pic>
      </p:grpSp>
      <p:sp>
        <p:nvSpPr>
          <p:cNvPr id="4" name="Shape 313">
            <a:extLst>
              <a:ext uri="{FF2B5EF4-FFF2-40B4-BE49-F238E27FC236}">
                <a16:creationId xmlns:a16="http://schemas.microsoft.com/office/drawing/2014/main" id="{511556BB-6904-C3C8-069F-FE765ED5DB1A}"/>
              </a:ext>
            </a:extLst>
          </p:cNvPr>
          <p:cNvSpPr txBox="1">
            <a:spLocks noChangeArrowheads="1"/>
          </p:cNvSpPr>
          <p:nvPr/>
        </p:nvSpPr>
        <p:spPr bwMode="auto">
          <a:xfrm>
            <a:off x="8274226" y="1806731"/>
            <a:ext cx="303371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fontAlgn="ctr" hangingPunct="1">
              <a:spcBef>
                <a:spcPct val="0"/>
              </a:spcBef>
              <a:buFontTx/>
              <a:buNone/>
            </a:pPr>
            <a:r>
              <a:rPr lang="en-US" altLang="en-US" sz="2400" dirty="0">
                <a:sym typeface="Calibri" panose="020F0502020204030204" pitchFamily="34" charset="0"/>
              </a:rPr>
              <a:t>GOES-18 ABI L2+</a:t>
            </a:r>
          </a:p>
          <a:p>
            <a:pPr algn="ctr" eaLnBrk="1" fontAlgn="ctr" hangingPunct="1">
              <a:spcBef>
                <a:spcPct val="0"/>
              </a:spcBef>
              <a:buFontTx/>
              <a:buNone/>
            </a:pPr>
            <a:r>
              <a:rPr lang="en-US" altLang="en-US" sz="2000" dirty="0">
                <a:solidFill>
                  <a:srgbClr val="FFFFFF"/>
                </a:solidFill>
                <a:sym typeface="Calibri" panose="020F0502020204030204" pitchFamily="34" charset="0"/>
              </a:rPr>
              <a:t>Provisional PS-PVR</a:t>
            </a:r>
          </a:p>
          <a:p>
            <a:pPr algn="ctr" eaLnBrk="1" fontAlgn="ctr" hangingPunct="1">
              <a:spcBef>
                <a:spcPct val="0"/>
              </a:spcBef>
              <a:buFontTx/>
              <a:buNone/>
            </a:pPr>
            <a:endParaRPr lang="en-US" altLang="en-US" sz="2000" dirty="0"/>
          </a:p>
          <a:p>
            <a:pPr algn="ctr" eaLnBrk="1" fontAlgn="ctr" hangingPunct="1">
              <a:spcBef>
                <a:spcPct val="0"/>
              </a:spcBef>
              <a:buFontTx/>
              <a:buNone/>
            </a:pPr>
            <a:r>
              <a:rPr lang="en-US" altLang="en-US" sz="2800" dirty="0">
                <a:solidFill>
                  <a:srgbClr val="FFFF00"/>
                </a:solidFill>
              </a:rPr>
              <a:t>Ice Concentration</a:t>
            </a:r>
          </a:p>
        </p:txBody>
      </p:sp>
      <p:sp>
        <p:nvSpPr>
          <p:cNvPr id="5" name="Shape 314">
            <a:extLst>
              <a:ext uri="{FF2B5EF4-FFF2-40B4-BE49-F238E27FC236}">
                <a16:creationId xmlns:a16="http://schemas.microsoft.com/office/drawing/2014/main" id="{1D649311-C2EF-7530-07A4-44A7E20FE420}"/>
              </a:ext>
            </a:extLst>
          </p:cNvPr>
          <p:cNvSpPr txBox="1">
            <a:spLocks noChangeArrowheads="1"/>
          </p:cNvSpPr>
          <p:nvPr/>
        </p:nvSpPr>
        <p:spPr bwMode="auto">
          <a:xfrm>
            <a:off x="8352013" y="4281645"/>
            <a:ext cx="28067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a:spcBef>
                <a:spcPts val="638"/>
              </a:spcBef>
              <a:buClr>
                <a:srgbClr val="888888"/>
              </a:buClr>
              <a:buSzPct val="25000"/>
              <a:buNone/>
            </a:pPr>
            <a:r>
              <a:rPr lang="en-US" altLang="en-US" sz="2000">
                <a:solidFill>
                  <a:srgbClr val="FFFF00"/>
                </a:solidFill>
                <a:sym typeface="Calibri" panose="020F0502020204030204" pitchFamily="34" charset="0"/>
              </a:rPr>
              <a:t>Presenter: Feng He</a:t>
            </a:r>
          </a:p>
          <a:p>
            <a:pPr algn="ctr">
              <a:spcBef>
                <a:spcPts val="638"/>
              </a:spcBef>
              <a:buClr>
                <a:srgbClr val="888888"/>
              </a:buClr>
              <a:buSzPct val="25000"/>
              <a:buNone/>
            </a:pPr>
            <a:endParaRPr lang="en-US" altLang="en-US" sz="1400">
              <a:solidFill>
                <a:srgbClr val="FFFF00"/>
              </a:solidFill>
              <a:sym typeface="Calibri" panose="020F0502020204030204" pitchFamily="34" charset="0"/>
            </a:endParaRPr>
          </a:p>
          <a:p>
            <a:pPr algn="ctr" eaLnBrk="1" hangingPunct="1">
              <a:spcBef>
                <a:spcPct val="0"/>
              </a:spcBef>
              <a:buClr>
                <a:srgbClr val="888888"/>
              </a:buClr>
              <a:buSzPct val="25000"/>
              <a:buFontTx/>
              <a:buNone/>
            </a:pPr>
            <a:r>
              <a:rPr lang="en-US" altLang="en-US" sz="2000">
                <a:solidFill>
                  <a:srgbClr val="FFFF00"/>
                </a:solidFill>
                <a:sym typeface="Calibri" panose="020F0502020204030204" pitchFamily="34" charset="0"/>
              </a:rPr>
              <a:t>CCR/UW-Madison</a:t>
            </a:r>
          </a:p>
          <a:p>
            <a:pPr algn="ctr">
              <a:spcBef>
                <a:spcPct val="0"/>
              </a:spcBef>
              <a:spcAft>
                <a:spcPts val="600"/>
              </a:spcAft>
              <a:buClr>
                <a:srgbClr val="888888"/>
              </a:buClr>
              <a:buSzPct val="25000"/>
              <a:buNone/>
            </a:pPr>
            <a:endParaRPr lang="en-US" altLang="en-US" sz="2000">
              <a:sym typeface="Calibri" panose="020F0502020204030204" pitchFamily="34" charset="0"/>
            </a:endParaRPr>
          </a:p>
          <a:p>
            <a:pPr algn="ctr">
              <a:spcBef>
                <a:spcPct val="0"/>
              </a:spcBef>
              <a:spcAft>
                <a:spcPts val="600"/>
              </a:spcAft>
              <a:buClr>
                <a:srgbClr val="888888"/>
              </a:buClr>
              <a:buSzPct val="25000"/>
              <a:buNone/>
            </a:pPr>
            <a:r>
              <a:rPr lang="en-US" altLang="en-US" sz="2000">
                <a:sym typeface="Calibri" panose="020F0502020204030204" pitchFamily="34" charset="0"/>
              </a:rPr>
              <a:t>December 29, 2022</a:t>
            </a:r>
          </a:p>
          <a:p>
            <a:pPr algn="ctr">
              <a:spcBef>
                <a:spcPts val="638"/>
              </a:spcBef>
              <a:buClr>
                <a:srgbClr val="888888"/>
              </a:buClr>
              <a:buSzPct val="25000"/>
              <a:buNone/>
            </a:pPr>
            <a:r>
              <a:rPr lang="en-US" altLang="en-US" sz="2000">
                <a:sym typeface="Calibri" panose="020F0502020204030204" pitchFamily="34" charset="0"/>
              </a:rPr>
              <a:t>GOES-R AWG</a:t>
            </a:r>
          </a:p>
        </p:txBody>
      </p:sp>
    </p:spTree>
    <p:extLst>
      <p:ext uri="{BB962C8B-B14F-4D97-AF65-F5344CB8AC3E}">
        <p14:creationId xmlns:p14="http://schemas.microsoft.com/office/powerpoint/2010/main" val="19403893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Number Placeholder 3">
            <a:extLst>
              <a:ext uri="{FF2B5EF4-FFF2-40B4-BE49-F238E27FC236}">
                <a16:creationId xmlns:a16="http://schemas.microsoft.com/office/drawing/2014/main" id="{FF362F66-D1CB-2F03-6AFA-D6C39111793B}"/>
              </a:ext>
            </a:extLst>
          </p:cNvPr>
          <p:cNvSpPr>
            <a:spLocks noGrp="1" noChangeArrowheads="1"/>
          </p:cNvSpPr>
          <p:nvPr>
            <p:ph type="sldNum" sz="quarter" idx="12"/>
          </p:nvPr>
        </p:nvSpPr>
        <p:spPr bwMode="auto">
          <a:xfrm>
            <a:off x="9906000" y="631031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CBEE109B-0806-1542-B57E-82A580EAD9F2}" type="slidenum">
              <a:rPr lang="en-US" altLang="en-US" smtClean="0"/>
              <a:pPr>
                <a:spcBef>
                  <a:spcPct val="0"/>
                </a:spcBef>
                <a:buClrTx/>
                <a:buFontTx/>
                <a:buNone/>
              </a:pPr>
              <a:t>30</a:t>
            </a:fld>
            <a:endParaRPr lang="en-US" altLang="en-US" sz="1200">
              <a:solidFill>
                <a:srgbClr val="FFFFFF"/>
              </a:solidFill>
            </a:endParaRPr>
          </a:p>
        </p:txBody>
      </p:sp>
      <p:sp>
        <p:nvSpPr>
          <p:cNvPr id="168963" name="Text Placeholder 2">
            <a:extLst>
              <a:ext uri="{FF2B5EF4-FFF2-40B4-BE49-F238E27FC236}">
                <a16:creationId xmlns:a16="http://schemas.microsoft.com/office/drawing/2014/main" id="{57F62E0F-638C-D76E-75B3-5CD40B2EEEBE}"/>
              </a:ext>
            </a:extLst>
          </p:cNvPr>
          <p:cNvSpPr txBox="1">
            <a:spLocks noChangeArrowheads="1"/>
          </p:cNvSpPr>
          <p:nvPr/>
        </p:nvSpPr>
        <p:spPr bwMode="auto">
          <a:xfrm>
            <a:off x="2959101" y="1961405"/>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latin typeface="Arial" panose="020B0604020202020204" pitchFamily="34" charset="0"/>
              </a:rPr>
              <a:t>GOES-18 minus VIIRS, </a:t>
            </a:r>
          </a:p>
          <a:p>
            <a:pPr algn="ctr" eaLnBrk="1" hangingPunct="1">
              <a:buFont typeface="Wingdings" pitchFamily="2" charset="2"/>
              <a:buNone/>
            </a:pPr>
            <a:r>
              <a:rPr lang="en-US" altLang="en-US" sz="1800" b="1" dirty="0">
                <a:latin typeface="Arial" panose="020B0604020202020204" pitchFamily="34" charset="0"/>
              </a:rPr>
              <a:t>All co-located data, Nov 15 - Dec 19, 2022</a:t>
            </a:r>
          </a:p>
        </p:txBody>
      </p:sp>
      <p:pic>
        <p:nvPicPr>
          <p:cNvPr id="168964" name="Picture 2" descr="Chart, histogram&#10;&#10;Description automatically generated">
            <a:extLst>
              <a:ext uri="{FF2B5EF4-FFF2-40B4-BE49-F238E27FC236}">
                <a16:creationId xmlns:a16="http://schemas.microsoft.com/office/drawing/2014/main" id="{A43A2CED-E655-0DFA-D5F2-D11F784E90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1889" y="2397967"/>
            <a:ext cx="4967287"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5" name="TextBox 1">
            <a:extLst>
              <a:ext uri="{FF2B5EF4-FFF2-40B4-BE49-F238E27FC236}">
                <a16:creationId xmlns:a16="http://schemas.microsoft.com/office/drawing/2014/main" id="{57AE1402-7F33-1A80-D8ED-E02F90F864B9}"/>
              </a:ext>
            </a:extLst>
          </p:cNvPr>
          <p:cNvSpPr txBox="1">
            <a:spLocks noChangeArrowheads="1"/>
          </p:cNvSpPr>
          <p:nvPr/>
        </p:nvSpPr>
        <p:spPr bwMode="auto">
          <a:xfrm>
            <a:off x="8639176" y="2361455"/>
            <a:ext cx="5232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r>
              <a:rPr lang="en-US" altLang="en-US" sz="1800" dirty="0">
                <a:solidFill>
                  <a:srgbClr val="FFFFFF"/>
                </a:solidFill>
                <a:latin typeface="Arial" panose="020B0604020202020204" pitchFamily="34" charset="0"/>
              </a:rPr>
              <a:t>Accuracy:   0.25%</a:t>
            </a:r>
            <a:endParaRPr lang="en-US" altLang="en-US" sz="1800" dirty="0">
              <a:solidFill>
                <a:srgbClr val="000000"/>
              </a:solidFill>
              <a:latin typeface="Arial" panose="020B0604020202020204" pitchFamily="34" charset="0"/>
            </a:endParaRPr>
          </a:p>
          <a:p>
            <a:pPr>
              <a:spcBef>
                <a:spcPct val="0"/>
              </a:spcBef>
              <a:buFontTx/>
              <a:buNone/>
            </a:pPr>
            <a:r>
              <a:rPr lang="en-US" altLang="en-US" sz="1800" dirty="0">
                <a:solidFill>
                  <a:srgbClr val="FFFFFF"/>
                </a:solidFill>
                <a:latin typeface="Arial" panose="020B0604020202020204" pitchFamily="34" charset="0"/>
              </a:rPr>
              <a:t>Precision: 10.76%</a:t>
            </a:r>
            <a:endParaRPr lang="en-US" altLang="en-US" sz="1800" dirty="0">
              <a:solidFill>
                <a:srgbClr val="000000"/>
              </a:solidFill>
              <a:latin typeface="Arial" panose="020B0604020202020204" pitchFamily="34" charset="0"/>
            </a:endParaRPr>
          </a:p>
        </p:txBody>
      </p:sp>
      <p:sp>
        <p:nvSpPr>
          <p:cNvPr id="11" name="Rectangle 2">
            <a:extLst>
              <a:ext uri="{FF2B5EF4-FFF2-40B4-BE49-F238E27FC236}">
                <a16:creationId xmlns:a16="http://schemas.microsoft.com/office/drawing/2014/main" id="{7CCF56CA-AE9C-2645-B058-D40292A30890}"/>
              </a:ext>
            </a:extLst>
          </p:cNvPr>
          <p:cNvSpPr>
            <a:spLocks noGrp="1"/>
          </p:cNvSpPr>
          <p:nvPr>
            <p:ph type="title"/>
          </p:nvPr>
        </p:nvSpPr>
        <p:spPr>
          <a:xfrm>
            <a:off x="1861852" y="123825"/>
            <a:ext cx="8147712"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Concentration Validation Overall Performance: </a:t>
            </a:r>
            <a:r>
              <a:rPr lang="en-US" altLang="zh-CN" u="sng"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VIIRS vs GOES-18 ABI</a:t>
            </a:r>
            <a:endParaRPr lang="en-US" altLang="zh-CN" u="sng"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a:extLst>
              <a:ext uri="{FF2B5EF4-FFF2-40B4-BE49-F238E27FC236}">
                <a16:creationId xmlns:a16="http://schemas.microsoft.com/office/drawing/2014/main" id="{39D72942-A132-9DB4-2107-50A10C0504ED}"/>
              </a:ext>
            </a:extLst>
          </p:cNvPr>
          <p:cNvSpPr txBox="1">
            <a:spLocks noGrp="1"/>
          </p:cNvSpPr>
          <p:nvPr>
            <p:ph type="title"/>
          </p:nvPr>
        </p:nvSpPr>
        <p:spPr>
          <a:xfrm>
            <a:off x="3124201" y="227014"/>
            <a:ext cx="5961063" cy="852487"/>
          </a:xfrm>
        </p:spPr>
        <p:txBody>
          <a:bodyPr anchor="ctr">
            <a:noAutofit/>
          </a:bodyPr>
          <a:lstStyle/>
          <a:p>
            <a:pPr algn="ctr" eaLnBrk="1" hangingPunct="1">
              <a:buSzPct val="25000"/>
              <a:defRPr/>
            </a:pPr>
            <a:r>
              <a:rPr lang="en" sz="3600" dirty="0">
                <a:solidFill>
                  <a:schemeClr val="bg1"/>
                </a:solidFill>
                <a:latin typeface="+mn-lt"/>
              </a:rPr>
              <a:t>Provisional Validation</a:t>
            </a:r>
          </a:p>
        </p:txBody>
      </p:sp>
      <p:sp>
        <p:nvSpPr>
          <p:cNvPr id="169986" name="Shape 201">
            <a:extLst>
              <a:ext uri="{FF2B5EF4-FFF2-40B4-BE49-F238E27FC236}">
                <a16:creationId xmlns:a16="http://schemas.microsoft.com/office/drawing/2014/main" id="{BF05AA20-365C-FB95-6A97-D3A56FD993C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Clr>
                <a:srgbClr val="FFFFFF"/>
              </a:buClr>
              <a:buFont typeface="Arial" panose="020B0604020202020204" pitchFamily="34" charset="0"/>
              <a:buNone/>
            </a:pPr>
            <a:fld id="{E93240EE-7F05-0148-BE67-4D0A84C71095}" type="slidenum">
              <a:rPr lang="en-US" altLang="en-US" sz="1400">
                <a:solidFill>
                  <a:srgbClr val="FFFFFF"/>
                </a:solidFill>
                <a:latin typeface="Arial" panose="020B0604020202020204" pitchFamily="34" charset="0"/>
              </a:rPr>
              <a:pPr>
                <a:spcBef>
                  <a:spcPct val="0"/>
                </a:spcBef>
                <a:buClr>
                  <a:srgbClr val="FFFFFF"/>
                </a:buClr>
                <a:buFont typeface="Arial" panose="020B0604020202020204" pitchFamily="34" charset="0"/>
                <a:buNone/>
              </a:pPr>
              <a:t>31</a:t>
            </a:fld>
            <a:endParaRPr lang="en-US" altLang="en-US" sz="1400">
              <a:solidFill>
                <a:srgbClr val="FFFFFF"/>
              </a:solidFill>
              <a:latin typeface="Arial" panose="020B0604020202020204" pitchFamily="34" charset="0"/>
            </a:endParaRPr>
          </a:p>
        </p:txBody>
      </p:sp>
      <p:graphicFrame>
        <p:nvGraphicFramePr>
          <p:cNvPr id="202" name="Shape 202">
            <a:extLst>
              <a:ext uri="{FF2B5EF4-FFF2-40B4-BE49-F238E27FC236}">
                <a16:creationId xmlns:a16="http://schemas.microsoft.com/office/drawing/2014/main" id="{ADEF7419-34E7-38F8-0A9F-B9F71B80A8F9}"/>
              </a:ext>
            </a:extLst>
          </p:cNvPr>
          <p:cNvGraphicFramePr>
            <a:graphicFrameLocks noGrp="1"/>
          </p:cNvGraphicFramePr>
          <p:nvPr>
            <p:extLst>
              <p:ext uri="{D42A27DB-BD31-4B8C-83A1-F6EECF244321}">
                <p14:modId xmlns:p14="http://schemas.microsoft.com/office/powerpoint/2010/main" val="3557870756"/>
              </p:ext>
            </p:extLst>
          </p:nvPr>
        </p:nvGraphicFramePr>
        <p:xfrm>
          <a:off x="1640423" y="1079501"/>
          <a:ext cx="9656228" cy="5384231"/>
        </p:xfrm>
        <a:graphic>
          <a:graphicData uri="http://schemas.openxmlformats.org/drawingml/2006/table">
            <a:tbl>
              <a:tblPr/>
              <a:tblGrid>
                <a:gridCol w="6352782">
                  <a:extLst>
                    <a:ext uri="{9D8B030D-6E8A-4147-A177-3AD203B41FA5}">
                      <a16:colId xmlns:a16="http://schemas.microsoft.com/office/drawing/2014/main" val="20000"/>
                    </a:ext>
                  </a:extLst>
                </a:gridCol>
                <a:gridCol w="3303446">
                  <a:extLst>
                    <a:ext uri="{9D8B030D-6E8A-4147-A177-3AD203B41FA5}">
                      <a16:colId xmlns:a16="http://schemas.microsoft.com/office/drawing/2014/main" val="20001"/>
                    </a:ext>
                  </a:extLst>
                </a:gridCol>
              </a:tblGrid>
              <a:tr h="415075">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
                          <a:srgbClr val="FFFFFF"/>
                        </a:buClr>
                        <a:buSzPct val="25000"/>
                        <a:buFont typeface="Arial" panose="020B0604020202020204" pitchFamily="34" charset="0"/>
                        <a:buNone/>
                        <a:tabLst/>
                      </a:pPr>
                      <a:r>
                        <a:rPr kumimoji="0" lang="en-US" altLang="en-US" sz="2400" b="1" i="0" u="none" strike="noStrike" cap="none" normalizeH="0" baseline="0">
                          <a:ln>
                            <a:noFill/>
                          </a:ln>
                          <a:solidFill>
                            <a:srgbClr val="FFFFFF"/>
                          </a:solidFill>
                          <a:effectLst/>
                          <a:latin typeface="Calibri" panose="020F0502020204030204" pitchFamily="34" charset="0"/>
                          <a:cs typeface="Arial" panose="020B0604020202020204" pitchFamily="34" charset="0"/>
                          <a:sym typeface="Arial" panose="020B0604020202020204" pitchFamily="34" charset="0"/>
                        </a:rPr>
                        <a:t>End State</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
                          <a:srgbClr val="FFFFFF"/>
                        </a:buClr>
                        <a:buSzPct val="25000"/>
                        <a:buFont typeface="Arial" panose="020B0604020202020204" pitchFamily="34" charset="0"/>
                        <a:buNone/>
                        <a:tabLst/>
                      </a:pPr>
                      <a:r>
                        <a:rPr kumimoji="0" lang="en-US" altLang="en-US" sz="2400" b="1" i="0" u="none" strike="noStrike" cap="none" normalizeH="0" baseline="0">
                          <a:ln>
                            <a:noFill/>
                          </a:ln>
                          <a:solidFill>
                            <a:srgbClr val="FFFFFF"/>
                          </a:solidFill>
                          <a:effectLst/>
                          <a:latin typeface="Calibri" panose="020F0502020204030204" pitchFamily="34" charset="0"/>
                          <a:cs typeface="Arial" panose="020B0604020202020204" pitchFamily="34" charset="0"/>
                          <a:sym typeface="Arial" panose="020B0604020202020204" pitchFamily="34" charset="0"/>
                        </a:rPr>
                        <a:t>Assessment</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1079372">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Product performance has been demonstrated through analysis of independent measurements obtained from select locations, periods, and associated ground truth or field campaign efforts.</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A limited, but not small, set of product examples have been evaluated.</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extLst>
                  <a:ext uri="{0D108BD9-81ED-4DB2-BD59-A6C34878D82A}">
                    <a16:rowId xmlns:a16="http://schemas.microsoft.com/office/drawing/2014/main" val="10001"/>
                  </a:ext>
                </a:extLst>
              </a:tr>
              <a:tr h="830136">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Product analysis is sufficient to communicate product performance to users relative to expectations (Performance Baseline).</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True</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extLst>
                  <a:ext uri="{0D108BD9-81ED-4DB2-BD59-A6C34878D82A}">
                    <a16:rowId xmlns:a16="http://schemas.microsoft.com/office/drawing/2014/main" val="10002"/>
                  </a:ext>
                </a:extLst>
              </a:tr>
              <a:tr h="1328680">
                <a:tc>
                  <a:txBody>
                    <a:bodyPr/>
                    <a:lstStyle>
                      <a:lvl1pPr>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Documentation of product performance exists that includes recommended remediation strategies for all anomalies and weaknesses. Any algorithm changes associated with severe anomalies have been documented, implemented, tested, and shared with the user community.</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There are no anomalies or significant weaknesses.</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extLst>
                  <a:ext uri="{0D108BD9-81ED-4DB2-BD59-A6C34878D82A}">
                    <a16:rowId xmlns:a16="http://schemas.microsoft.com/office/drawing/2014/main" val="10003"/>
                  </a:ext>
                </a:extLst>
              </a:tr>
              <a:tr h="830083">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Testing has been fully documented.</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This slide set is the documentation for test results.</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extLst>
                  <a:ext uri="{0D108BD9-81ED-4DB2-BD59-A6C34878D82A}">
                    <a16:rowId xmlns:a16="http://schemas.microsoft.com/office/drawing/2014/main" val="10004"/>
                  </a:ext>
                </a:extLst>
              </a:tr>
              <a:tr h="581099">
                <a:tc>
                  <a:txBody>
                    <a:bodyPr/>
                    <a:lstStyle>
                      <a:lvl1pPr>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Product is ready for operational use and for use in comprehensive cal/val activities and product optimization.</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True</a:t>
                      </a:r>
                    </a:p>
                  </a:txBody>
                  <a:tcPr marL="91450" marR="91450" marT="45727" marB="45727"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hape 519">
            <a:extLst>
              <a:ext uri="{FF2B5EF4-FFF2-40B4-BE49-F238E27FC236}">
                <a16:creationId xmlns:a16="http://schemas.microsoft.com/office/drawing/2014/main" id="{B16E2140-1040-69E0-D6F4-2F3116AFC812}"/>
              </a:ext>
            </a:extLst>
          </p:cNvPr>
          <p:cNvSpPr txBox="1">
            <a:spLocks noGrp="1" noChangeArrowheads="1"/>
          </p:cNvSpPr>
          <p:nvPr>
            <p:ph type="title"/>
          </p:nvPr>
        </p:nvSpPr>
        <p:spPr>
          <a:xfrm>
            <a:off x="1981200" y="50800"/>
            <a:ext cx="8229600" cy="1143000"/>
          </a:xfrm>
        </p:spPr>
        <p:txBody>
          <a:bodyPr spcFirstLastPara="1" wrap="square" lIns="91425" tIns="45700" rIns="91425" bIns="45700" anchor="ctr" anchorCtr="0">
            <a:noAutofit/>
          </a:bodyPr>
          <a:lstStyle/>
          <a:p>
            <a:pPr eaLnBrk="1" hangingPunct="1">
              <a:spcBef>
                <a:spcPct val="0"/>
              </a:spcBef>
              <a:spcAft>
                <a:spcPct val="0"/>
              </a:spcAft>
              <a:buSzPct val="25000"/>
            </a:pPr>
            <a:r>
              <a:rPr lang="en-US" altLang="en-US">
                <a:solidFill>
                  <a:srgbClr val="FFFFFF"/>
                </a:solidFill>
                <a:latin typeface="Calibri" panose="020F0502020204030204" pitchFamily="34" charset="0"/>
                <a:cs typeface="Arial" panose="020B0604020202020204" pitchFamily="34" charset="0"/>
                <a:sym typeface="Calibri" panose="020F0502020204030204" pitchFamily="34" charset="0"/>
              </a:rPr>
              <a:t>Path to Full Maturity</a:t>
            </a:r>
          </a:p>
        </p:txBody>
      </p:sp>
      <p:sp>
        <p:nvSpPr>
          <p:cNvPr id="172034" name="Shape 520">
            <a:extLst>
              <a:ext uri="{FF2B5EF4-FFF2-40B4-BE49-F238E27FC236}">
                <a16:creationId xmlns:a16="http://schemas.microsoft.com/office/drawing/2014/main" id="{4576F0F4-911B-A56F-4584-F671313C543B}"/>
              </a:ext>
            </a:extLst>
          </p:cNvPr>
          <p:cNvSpPr txBox="1">
            <a:spLocks noGrp="1" noChangeArrowheads="1"/>
          </p:cNvSpPr>
          <p:nvPr>
            <p:ph type="body" idx="1"/>
          </p:nvPr>
        </p:nvSpPr>
        <p:spPr>
          <a:xfrm>
            <a:off x="1527175" y="1612220"/>
            <a:ext cx="9565368" cy="5097462"/>
          </a:xfrm>
        </p:spPr>
        <p:txBody>
          <a:bodyPr spcFirstLastPara="1" wrap="square" lIns="91425" tIns="45700" rIns="91425" bIns="45700" anchor="t" anchorCtr="0">
            <a:noAutofit/>
          </a:bodyPr>
          <a:lstStyle/>
          <a:p>
            <a:pPr marL="233363" indent="-233363">
              <a:spcBef>
                <a:spcPct val="0"/>
              </a:spcBef>
              <a:spcAft>
                <a:spcPct val="0"/>
              </a:spcAft>
              <a:buClr>
                <a:srgbClr val="FFFFFF"/>
              </a:buClr>
              <a:buSzTx/>
              <a:buFontTx/>
              <a:buChar char="•"/>
            </a:pPr>
            <a:r>
              <a:rPr lang="en-US" altLang="en-US" sz="2400" dirty="0">
                <a:solidFill>
                  <a:srgbClr val="FFFFFF"/>
                </a:solidFill>
                <a:latin typeface="Calibri" panose="020F0502020204030204" pitchFamily="34" charset="0"/>
                <a:cs typeface="Arial" panose="020B0604020202020204" pitchFamily="34" charset="0"/>
                <a:sym typeface="Calibri" panose="020F0502020204030204" pitchFamily="34" charset="0"/>
              </a:rPr>
              <a:t>We expect to carry out the same activities for future maturity review</a:t>
            </a:r>
          </a:p>
          <a:p>
            <a:pPr marL="690563" lvl="1" indent="-231775">
              <a:spcBef>
                <a:spcPts val="363"/>
              </a:spcBef>
              <a:spcAft>
                <a:spcPct val="0"/>
              </a:spcAft>
              <a:buClr>
                <a:srgbClr val="FFFFFF"/>
              </a:buClr>
              <a:buSzTx/>
              <a:buFontTx/>
              <a:buChar char="–"/>
            </a:pPr>
            <a:r>
              <a:rPr lang="en-US" altLang="en-US" sz="2000" dirty="0">
                <a:solidFill>
                  <a:srgbClr val="FFFFFF"/>
                </a:solidFill>
                <a:latin typeface="Calibri" panose="020F0502020204030204" pitchFamily="34" charset="0"/>
                <a:cs typeface="Arial" panose="020B0604020202020204" pitchFamily="34" charset="0"/>
                <a:sym typeface="Calibri" panose="020F0502020204030204" pitchFamily="34" charset="0"/>
              </a:rPr>
              <a:t>The collection of Ground System ice products will continue. </a:t>
            </a:r>
          </a:p>
          <a:p>
            <a:pPr marL="690563" lvl="1" indent="-231775">
              <a:spcBef>
                <a:spcPts val="363"/>
              </a:spcBef>
              <a:spcAft>
                <a:spcPct val="0"/>
              </a:spcAft>
              <a:buClr>
                <a:srgbClr val="FFFFFF"/>
              </a:buClr>
              <a:buSzTx/>
              <a:buFontTx/>
              <a:buChar char="–"/>
            </a:pPr>
            <a:r>
              <a:rPr lang="en-US" altLang="en-US" sz="2000" dirty="0">
                <a:solidFill>
                  <a:srgbClr val="FFFFFF"/>
                </a:solidFill>
                <a:latin typeface="Calibri" panose="020F0502020204030204" pitchFamily="34" charset="0"/>
                <a:cs typeface="Arial" panose="020B0604020202020204" pitchFamily="34" charset="0"/>
                <a:sym typeface="Calibri" panose="020F0502020204030204" pitchFamily="34" charset="0"/>
              </a:rPr>
              <a:t>Case studies will be carried out.</a:t>
            </a:r>
          </a:p>
          <a:p>
            <a:pPr marL="690563" lvl="1" indent="-231775">
              <a:spcBef>
                <a:spcPts val="363"/>
              </a:spcBef>
              <a:spcAft>
                <a:spcPct val="0"/>
              </a:spcAft>
              <a:buClr>
                <a:srgbClr val="FFFFFF"/>
              </a:buClr>
              <a:buSzTx/>
              <a:buFontTx/>
              <a:buChar char="–"/>
            </a:pPr>
            <a:r>
              <a:rPr lang="en-US" altLang="en-US" sz="2000" dirty="0">
                <a:solidFill>
                  <a:srgbClr val="FFFFFF"/>
                </a:solidFill>
                <a:latin typeface="Calibri" panose="020F0502020204030204" pitchFamily="34" charset="0"/>
                <a:cs typeface="Arial" panose="020B0604020202020204" pitchFamily="34" charset="0"/>
                <a:sym typeface="Calibri" panose="020F0502020204030204" pitchFamily="34" charset="0"/>
              </a:rPr>
              <a:t>Validation employing data from polar-orbiting satellites and aircraft data will continue.</a:t>
            </a:r>
          </a:p>
          <a:p>
            <a:pPr marL="690563" lvl="1" indent="-231775">
              <a:spcBef>
                <a:spcPts val="363"/>
              </a:spcBef>
              <a:spcAft>
                <a:spcPct val="0"/>
              </a:spcAft>
              <a:buClr>
                <a:srgbClr val="FFFFFF"/>
              </a:buClr>
              <a:buSzTx/>
              <a:buFontTx/>
              <a:buChar char="–"/>
            </a:pPr>
            <a:r>
              <a:rPr lang="en-US" altLang="en-US" sz="2000" dirty="0">
                <a:solidFill>
                  <a:srgbClr val="FFFFFF"/>
                </a:solidFill>
                <a:latin typeface="Calibri" panose="020F0502020204030204" pitchFamily="34" charset="0"/>
                <a:cs typeface="Arial" panose="020B0604020202020204" pitchFamily="34" charset="0"/>
                <a:sym typeface="Calibri" panose="020F0502020204030204" pitchFamily="34" charset="0"/>
              </a:rPr>
              <a:t>Validation using high spatial resolution sensor data like Landsat will be performed.</a:t>
            </a:r>
            <a:endParaRPr lang="en-US" altLang="en-US" sz="2400" dirty="0">
              <a:solidFill>
                <a:srgbClr val="FFFFFF"/>
              </a:solidFill>
              <a:latin typeface="Calibri" panose="020F0502020204030204" pitchFamily="34" charset="0"/>
              <a:cs typeface="Arial" panose="020B0604020202020204" pitchFamily="34" charset="0"/>
              <a:sym typeface="Calibri" panose="020F0502020204030204" pitchFamily="34" charset="0"/>
            </a:endParaRPr>
          </a:p>
          <a:p>
            <a:pPr marL="233363" indent="-233363">
              <a:spcBef>
                <a:spcPts val="363"/>
              </a:spcBef>
              <a:spcAft>
                <a:spcPct val="0"/>
              </a:spcAft>
              <a:buClr>
                <a:srgbClr val="FFFFFF"/>
              </a:buClr>
              <a:buSzTx/>
              <a:buFontTx/>
              <a:buChar char="•"/>
            </a:pPr>
            <a:r>
              <a:rPr lang="en-US" altLang="en-US" sz="2400" dirty="0">
                <a:solidFill>
                  <a:srgbClr val="FFFFFF"/>
                </a:solidFill>
                <a:latin typeface="Calibri" panose="020F0502020204030204" pitchFamily="34" charset="0"/>
                <a:cs typeface="Arial" panose="020B0604020202020204" pitchFamily="34" charset="0"/>
                <a:sym typeface="Calibri" panose="020F0502020204030204" pitchFamily="34" charset="0"/>
              </a:rPr>
              <a:t>Install, test, and review the Enterprise algorithm.</a:t>
            </a:r>
          </a:p>
        </p:txBody>
      </p:sp>
      <p:sp>
        <p:nvSpPr>
          <p:cNvPr id="172035" name="Slide Number Placeholder 5">
            <a:extLst>
              <a:ext uri="{FF2B5EF4-FFF2-40B4-BE49-F238E27FC236}">
                <a16:creationId xmlns:a16="http://schemas.microsoft.com/office/drawing/2014/main" id="{3C10BF66-3511-FFF4-B7D6-89CDCFB150EA}"/>
              </a:ext>
            </a:extLst>
          </p:cNvPr>
          <p:cNvSpPr>
            <a:spLocks noGrp="1" noChangeArrowheads="1"/>
          </p:cNvSpPr>
          <p:nvPr>
            <p:ph type="sldNum" sz="quarter" idx="13"/>
          </p:nvPr>
        </p:nvSpPr>
        <p:spPr bwMode="auto">
          <a:xfrm>
            <a:off x="9731828" y="634455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fld id="{5F1F93EE-331C-894D-8454-4B51D8AA6705}" type="slidenum">
              <a:rPr lang="en-US" altLang="en-US" smtClean="0"/>
              <a:pPr/>
              <a:t>32</a:t>
            </a:fld>
            <a:endParaRPr lang="en-US" altLang="en-US" sz="1200" dirty="0">
              <a:solidFill>
                <a:srgbClr val="FFFFFF"/>
              </a:solidFill>
              <a:latin typeface="Calibri" panose="020F0502020204030204" pitchFamily="34" charset="0"/>
              <a:sym typeface="Calibri" panose="020F050202020403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Title 1">
            <a:extLst>
              <a:ext uri="{FF2B5EF4-FFF2-40B4-BE49-F238E27FC236}">
                <a16:creationId xmlns:a16="http://schemas.microsoft.com/office/drawing/2014/main" id="{02CB3C03-FCCE-2F3E-B481-9FD50304F848}"/>
              </a:ext>
            </a:extLst>
          </p:cNvPr>
          <p:cNvSpPr>
            <a:spLocks noGrp="1"/>
          </p:cNvSpPr>
          <p:nvPr>
            <p:ph type="title"/>
          </p:nvPr>
        </p:nvSpPr>
        <p:spPr>
          <a:xfrm>
            <a:off x="1981200" y="-46038"/>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dirty="0">
                <a:solidFill>
                  <a:schemeClr val="bg1"/>
                </a:solidFill>
                <a:latin typeface="Calibri" panose="020F0502020204030204" pitchFamily="34" charset="0"/>
                <a:ea typeface="MS PGothic" panose="020B0600070205080204" pitchFamily="34" charset="-128"/>
                <a:sym typeface="Calibri" panose="020F0502020204030204" pitchFamily="34" charset="0"/>
              </a:rPr>
              <a:t>Validation Summary</a:t>
            </a:r>
          </a:p>
        </p:txBody>
      </p:sp>
      <p:sp>
        <p:nvSpPr>
          <p:cNvPr id="174082" name="Slide Number Placeholder 4">
            <a:extLst>
              <a:ext uri="{FF2B5EF4-FFF2-40B4-BE49-F238E27FC236}">
                <a16:creationId xmlns:a16="http://schemas.microsoft.com/office/drawing/2014/main" id="{CD1D0D71-50E9-34E3-3130-236019DF09B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 typeface="Calibri" panose="020F0502020204030204" pitchFamily="34" charset="0"/>
              <a:buNone/>
            </a:pPr>
            <a:fld id="{E0360CDF-61AB-5F4C-B37E-2B9CB8CE5DA2}" type="slidenum">
              <a:rPr lang="en-US" altLang="en-US" sz="1200">
                <a:solidFill>
                  <a:srgbClr val="FFFFFF"/>
                </a:solidFill>
              </a:rPr>
              <a:pPr>
                <a:spcBef>
                  <a:spcPct val="0"/>
                </a:spcBef>
                <a:buFont typeface="Calibri" panose="020F0502020204030204" pitchFamily="34" charset="0"/>
                <a:buNone/>
              </a:pPr>
              <a:t>33</a:t>
            </a:fld>
            <a:endParaRPr lang="en-US" altLang="en-US" sz="1200">
              <a:solidFill>
                <a:srgbClr val="FFFFFF"/>
              </a:solidFill>
            </a:endParaRPr>
          </a:p>
        </p:txBody>
      </p:sp>
      <p:sp>
        <p:nvSpPr>
          <p:cNvPr id="6" name="Shape 125">
            <a:extLst>
              <a:ext uri="{FF2B5EF4-FFF2-40B4-BE49-F238E27FC236}">
                <a16:creationId xmlns:a16="http://schemas.microsoft.com/office/drawing/2014/main" id="{924A80D2-BA49-41DD-CB5C-ED5DCFC72867}"/>
              </a:ext>
            </a:extLst>
          </p:cNvPr>
          <p:cNvSpPr txBox="1">
            <a:spLocks/>
          </p:cNvSpPr>
          <p:nvPr/>
        </p:nvSpPr>
        <p:spPr bwMode="auto">
          <a:xfrm>
            <a:off x="1616075" y="1190626"/>
            <a:ext cx="8959850" cy="5165725"/>
          </a:xfrm>
          <a:prstGeom prst="rect">
            <a:avLst/>
          </a:prstGeom>
          <a:noFill/>
          <a:ln w="9525">
            <a:noFill/>
            <a:miter lim="800000"/>
            <a:headEnd/>
            <a:tailEnd/>
          </a:ln>
          <a:effectLst/>
        </p:spPr>
        <p:txBody>
          <a:bodyPr lIns="91425" tIns="91425" rIns="91425" bIns="91425">
            <a:normAutofit/>
          </a:bodyPr>
          <a:lstStyle>
            <a:lvl1pPr marL="2286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nSpc>
                <a:spcPct val="90000"/>
              </a:lnSpc>
              <a:spcBef>
                <a:spcPct val="0"/>
              </a:spcBef>
              <a:buClr>
                <a:srgbClr val="FFFFFF"/>
              </a:buClr>
              <a:buFont typeface="Symbol" pitchFamily="2" charset="2"/>
              <a:buNone/>
              <a:defRPr/>
            </a:pPr>
            <a:endParaRPr lang="en-US" altLang="en-US" sz="2400" dirty="0"/>
          </a:p>
          <a:p>
            <a:pPr marL="571500" indent="-342900">
              <a:lnSpc>
                <a:spcPct val="90000"/>
              </a:lnSpc>
              <a:spcBef>
                <a:spcPct val="0"/>
              </a:spcBef>
              <a:buClr>
                <a:srgbClr val="FFFFFF"/>
              </a:buClr>
              <a:buFont typeface="Arial" panose="020B0604020202020204" pitchFamily="34" charset="0"/>
              <a:buChar char="•"/>
              <a:defRPr/>
            </a:pPr>
            <a:r>
              <a:rPr lang="en-US" altLang="en-US" sz="2400" dirty="0"/>
              <a:t>GOES-18 ABI ice concentration and ice cover products are evaluated using GOES-16, VIIRS, AMSR2 ice concentration products. </a:t>
            </a:r>
          </a:p>
          <a:p>
            <a:pPr marL="571500" indent="-342900">
              <a:lnSpc>
                <a:spcPct val="90000"/>
              </a:lnSpc>
              <a:spcBef>
                <a:spcPct val="0"/>
              </a:spcBef>
              <a:buClr>
                <a:srgbClr val="FFFFFF"/>
              </a:buClr>
              <a:buFont typeface="Arial" panose="020B0604020202020204" pitchFamily="34" charset="0"/>
              <a:buChar char="•"/>
              <a:defRPr/>
            </a:pPr>
            <a:endParaRPr lang="en-US" altLang="en-US" sz="2400" dirty="0"/>
          </a:p>
          <a:p>
            <a:pPr marL="571500" indent="-342900">
              <a:lnSpc>
                <a:spcPct val="90000"/>
              </a:lnSpc>
              <a:spcBef>
                <a:spcPct val="0"/>
              </a:spcBef>
              <a:buClr>
                <a:srgbClr val="FFFFFF"/>
              </a:buClr>
              <a:buFont typeface="Arial" panose="020B0604020202020204" pitchFamily="34" charset="0"/>
              <a:buChar char="•"/>
              <a:defRPr/>
            </a:pPr>
            <a:r>
              <a:rPr lang="en-US" altLang="en-US" sz="2400" dirty="0"/>
              <a:t>Results show the ABI ice concentration has a measurement </a:t>
            </a:r>
            <a:r>
              <a:rPr lang="en-US" altLang="en-US" sz="2400" dirty="0">
                <a:solidFill>
                  <a:srgbClr val="FFFF00"/>
                </a:solidFill>
              </a:rPr>
              <a:t>accuracy</a:t>
            </a:r>
            <a:r>
              <a:rPr lang="en-US" altLang="en-US" sz="2400" dirty="0"/>
              <a:t> of  1.27%, 2.28%,  0.25% and </a:t>
            </a:r>
            <a:r>
              <a:rPr lang="en-US" altLang="en-US" sz="2400" dirty="0">
                <a:solidFill>
                  <a:srgbClr val="FFFF00"/>
                </a:solidFill>
              </a:rPr>
              <a:t>precision</a:t>
            </a:r>
            <a:r>
              <a:rPr lang="en-US" altLang="en-US" sz="2400" dirty="0"/>
              <a:t> of 7.86%, 11.05%, 10.76% for GOES-18 with a 2 km remapped comparison with GOES-16, AMSR2, VIIRS, respectively, which meets the requirement of accuracy at 10% and precision at 30%. </a:t>
            </a:r>
          </a:p>
          <a:p>
            <a:pPr marL="571500" indent="-342900">
              <a:lnSpc>
                <a:spcPct val="90000"/>
              </a:lnSpc>
              <a:spcBef>
                <a:spcPct val="0"/>
              </a:spcBef>
              <a:buClr>
                <a:srgbClr val="FFFFFF"/>
              </a:buClr>
              <a:buFont typeface="Arial" panose="020B0604020202020204" pitchFamily="34" charset="0"/>
              <a:buChar char="•"/>
              <a:defRPr/>
            </a:pPr>
            <a:endParaRPr lang="en-US" altLang="en-US" sz="2400" dirty="0"/>
          </a:p>
          <a:p>
            <a:pPr marL="571500" indent="-342900">
              <a:lnSpc>
                <a:spcPct val="90000"/>
              </a:lnSpc>
              <a:spcBef>
                <a:spcPct val="0"/>
              </a:spcBef>
              <a:buClr>
                <a:srgbClr val="FFFFFF"/>
              </a:buClr>
              <a:buFont typeface="Arial" panose="020B0604020202020204" pitchFamily="34" charset="0"/>
              <a:buChar char="•"/>
              <a:defRPr/>
            </a:pPr>
            <a:r>
              <a:rPr lang="en-US" altLang="en-US" sz="2400" dirty="0"/>
              <a:t>A previous study showed that remapping the products to a 4 km EASE-Grid 2.0 produced essentially the same results. Therefore, validation results are not dependent on the spatial resolution of the remapping to a common grid.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62AF2-FED2-25B2-7C7E-721BFAC7EE6F}"/>
              </a:ext>
            </a:extLst>
          </p:cNvPr>
          <p:cNvSpPr>
            <a:spLocks noGrp="1"/>
          </p:cNvSpPr>
          <p:nvPr>
            <p:ph type="title"/>
          </p:nvPr>
        </p:nvSpPr>
        <p:spPr/>
        <p:txBody>
          <a:bodyPr/>
          <a:lstStyle/>
          <a:p>
            <a:pPr eaLnBrk="1" hangingPunct="1">
              <a:defRPr/>
            </a:pPr>
            <a:r>
              <a:rPr lang="en-US" dirty="0">
                <a:cs typeface="Calibri" panose="020F0502020204030204" pitchFamily="34" charset="0"/>
              </a:rPr>
              <a:t>Summary &amp; Recommendations</a:t>
            </a:r>
          </a:p>
        </p:txBody>
      </p:sp>
      <p:sp>
        <p:nvSpPr>
          <p:cNvPr id="3" name="Text Placeholder 2">
            <a:extLst>
              <a:ext uri="{FF2B5EF4-FFF2-40B4-BE49-F238E27FC236}">
                <a16:creationId xmlns:a16="http://schemas.microsoft.com/office/drawing/2014/main" id="{E5E729BA-947C-8FD1-9C16-E02B57C9F24D}"/>
              </a:ext>
            </a:extLst>
          </p:cNvPr>
          <p:cNvSpPr>
            <a:spLocks noGrp="1"/>
          </p:cNvSpPr>
          <p:nvPr>
            <p:ph type="body" idx="1"/>
          </p:nvPr>
        </p:nvSpPr>
        <p:spPr/>
        <p:txBody>
          <a:bodyPr/>
          <a:lstStyle/>
          <a:p>
            <a:pPr eaLnBrk="1" fontAlgn="ctr" hangingPunct="1">
              <a:defRPr/>
            </a:pPr>
            <a:r>
              <a:rPr lang="en-US" dirty="0"/>
              <a:t>GOES-18 ABI Ice Concentration Provisional PS-PVR</a:t>
            </a:r>
          </a:p>
        </p:txBody>
      </p:sp>
      <p:sp>
        <p:nvSpPr>
          <p:cNvPr id="176131" name="Slide Number Placeholder 4">
            <a:extLst>
              <a:ext uri="{FF2B5EF4-FFF2-40B4-BE49-F238E27FC236}">
                <a16:creationId xmlns:a16="http://schemas.microsoft.com/office/drawing/2014/main" id="{B33F2E1A-63A7-F52C-DF50-CFB4865C882C}"/>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26227194-FF0F-DD4A-8CEF-D395BCD096F4}" type="slidenum">
              <a:rPr lang="en-US" altLang="en-US" sz="1200">
                <a:solidFill>
                  <a:srgbClr val="FFFFFF"/>
                </a:solidFill>
                <a:latin typeface="Arial" panose="020B0604020202020204" pitchFamily="34" charset="0"/>
              </a:rPr>
              <a:pPr>
                <a:spcBef>
                  <a:spcPct val="0"/>
                </a:spcBef>
                <a:buFontTx/>
                <a:buNone/>
              </a:pPr>
              <a:t>34</a:t>
            </a:fld>
            <a:endParaRPr lang="en-US" altLang="en-US" sz="1200">
              <a:solidFill>
                <a:srgbClr val="FFFFFF"/>
              </a:solidFill>
              <a:latin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hape 950">
            <a:extLst>
              <a:ext uri="{FF2B5EF4-FFF2-40B4-BE49-F238E27FC236}">
                <a16:creationId xmlns:a16="http://schemas.microsoft.com/office/drawing/2014/main" id="{8E7483ED-640E-E03F-033C-D27E83E5ECBF}"/>
              </a:ext>
            </a:extLst>
          </p:cNvPr>
          <p:cNvSpPr txBox="1">
            <a:spLocks noGrp="1" noChangeArrowheads="1"/>
          </p:cNvSpPr>
          <p:nvPr>
            <p:ph type="title"/>
          </p:nvPr>
        </p:nvSpPr>
        <p:spPr>
          <a:xfrm>
            <a:off x="1981200" y="31750"/>
            <a:ext cx="8229600" cy="1143000"/>
          </a:xfrm>
        </p:spPr>
        <p:txBody>
          <a:bodyPr spcFirstLastPara="1" wrap="square" lIns="91425" tIns="45700" rIns="91425" bIns="45700" anchor="ctr" anchorCtr="0">
            <a:noAutofit/>
          </a:bodyPr>
          <a:lstStyle/>
          <a:p>
            <a:pPr eaLnBrk="1" hangingPunct="1">
              <a:spcBef>
                <a:spcPct val="0"/>
              </a:spcBef>
              <a:spcAft>
                <a:spcPct val="0"/>
              </a:spcAft>
              <a:buClr>
                <a:srgbClr val="FFFFFF"/>
              </a:buClr>
              <a:buSzPct val="25000"/>
              <a:buFont typeface="Calibri" panose="020F0502020204030204" pitchFamily="34" charset="0"/>
              <a:buNone/>
            </a:pPr>
            <a:r>
              <a:rPr lang="en-US" altLang="en-US">
                <a:solidFill>
                  <a:srgbClr val="FFFFFF"/>
                </a:solidFill>
                <a:latin typeface="Calibri" panose="020F0502020204030204" pitchFamily="34" charset="0"/>
                <a:cs typeface="Arial" panose="020B0604020202020204" pitchFamily="34" charset="0"/>
                <a:sym typeface="Calibri" panose="020F0502020204030204" pitchFamily="34" charset="0"/>
              </a:rPr>
              <a:t>Summary</a:t>
            </a:r>
          </a:p>
        </p:txBody>
      </p:sp>
      <p:sp>
        <p:nvSpPr>
          <p:cNvPr id="177154" name="Shape 951">
            <a:extLst>
              <a:ext uri="{FF2B5EF4-FFF2-40B4-BE49-F238E27FC236}">
                <a16:creationId xmlns:a16="http://schemas.microsoft.com/office/drawing/2014/main" id="{41325CBD-CD79-1445-7EDC-64B834666D05}"/>
              </a:ext>
            </a:extLst>
          </p:cNvPr>
          <p:cNvSpPr txBox="1">
            <a:spLocks noGrp="1" noChangeArrowheads="1"/>
          </p:cNvSpPr>
          <p:nvPr>
            <p:ph type="body" idx="1"/>
          </p:nvPr>
        </p:nvSpPr>
        <p:spPr>
          <a:xfrm>
            <a:off x="1981200" y="1603149"/>
            <a:ext cx="8229600" cy="4525962"/>
          </a:xfrm>
        </p:spPr>
        <p:txBody>
          <a:bodyPr spcFirstLastPara="1" wrap="square" lIns="91425" tIns="45700" rIns="91425" bIns="45700" anchor="t" anchorCtr="0">
            <a:noAutofit/>
          </a:bodyPr>
          <a:lstStyle/>
          <a:p>
            <a:pPr marL="231775" indent="-231775">
              <a:spcBef>
                <a:spcPct val="0"/>
              </a:spcBef>
              <a:spcAft>
                <a:spcPct val="0"/>
              </a:spcAft>
              <a:buClr>
                <a:srgbClr val="FFFFFF"/>
              </a:buClr>
              <a:buSzTx/>
              <a:buFontTx/>
              <a:buChar char="•"/>
            </a:pPr>
            <a:r>
              <a:rPr lang="en-US" altLang="en-US" sz="2400" dirty="0">
                <a:solidFill>
                  <a:srgbClr val="FFFFFF"/>
                </a:solidFill>
                <a:latin typeface="Calibri" panose="020F0502020204030204" pitchFamily="34" charset="0"/>
                <a:cs typeface="Arial" panose="020B0604020202020204" pitchFamily="34" charset="0"/>
                <a:sym typeface="Calibri" panose="020F0502020204030204" pitchFamily="34" charset="0"/>
              </a:rPr>
              <a:t>The analysis is based on the data from November 15 – December 20, 2022.</a:t>
            </a:r>
          </a:p>
          <a:p>
            <a:pPr marL="231775" indent="-231775">
              <a:spcBef>
                <a:spcPct val="0"/>
              </a:spcBef>
              <a:spcAft>
                <a:spcPct val="0"/>
              </a:spcAft>
              <a:buClr>
                <a:srgbClr val="FFFFFF"/>
              </a:buClr>
              <a:buSzTx/>
              <a:buNone/>
            </a:pPr>
            <a:endParaRPr lang="en-US" altLang="en-US" sz="2400" dirty="0">
              <a:solidFill>
                <a:srgbClr val="FFFFFF"/>
              </a:solidFill>
              <a:latin typeface="Calibri" panose="020F0502020204030204" pitchFamily="34" charset="0"/>
              <a:cs typeface="Arial" panose="020B0604020202020204" pitchFamily="34" charset="0"/>
              <a:sym typeface="Calibri" panose="020F0502020204030204" pitchFamily="34" charset="0"/>
            </a:endParaRPr>
          </a:p>
          <a:p>
            <a:pPr marL="231775" indent="-231775">
              <a:spcBef>
                <a:spcPct val="0"/>
              </a:spcBef>
              <a:spcAft>
                <a:spcPct val="0"/>
              </a:spcAft>
              <a:buClr>
                <a:srgbClr val="FFFFFF"/>
              </a:buClr>
              <a:buSzTx/>
              <a:buFontTx/>
              <a:buChar char="•"/>
            </a:pPr>
            <a:r>
              <a:rPr lang="en-US" altLang="en-US" sz="2400" dirty="0">
                <a:solidFill>
                  <a:srgbClr val="FFFFFF"/>
                </a:solidFill>
                <a:latin typeface="Calibri" panose="020F0502020204030204" pitchFamily="34" charset="0"/>
                <a:cs typeface="Arial" panose="020B0604020202020204" pitchFamily="34" charset="0"/>
                <a:sym typeface="Calibri" panose="020F0502020204030204" pitchFamily="34" charset="0"/>
              </a:rPr>
              <a:t>Overall, the </a:t>
            </a:r>
            <a:r>
              <a:rPr lang="en-US" altLang="en-US" sz="2400" dirty="0">
                <a:solidFill>
                  <a:srgbClr val="FFFF00"/>
                </a:solidFill>
                <a:latin typeface="Calibri" panose="020F0502020204030204" pitchFamily="34" charset="0"/>
                <a:cs typeface="Arial" panose="020B0604020202020204" pitchFamily="34" charset="0"/>
                <a:sym typeface="Calibri" panose="020F0502020204030204" pitchFamily="34" charset="0"/>
              </a:rPr>
              <a:t>ice concentration product meets the mission requirement</a:t>
            </a:r>
            <a:r>
              <a:rPr lang="en-US" altLang="en-US" sz="2400" dirty="0">
                <a:solidFill>
                  <a:srgbClr val="FFFFFF"/>
                </a:solidFill>
                <a:latin typeface="Calibri" panose="020F0502020204030204" pitchFamily="34" charset="0"/>
                <a:cs typeface="Arial" panose="020B0604020202020204" pitchFamily="34" charset="0"/>
                <a:sym typeface="Calibri" panose="020F0502020204030204" pitchFamily="34" charset="0"/>
              </a:rPr>
              <a:t> of accuracy and precision.</a:t>
            </a:r>
          </a:p>
        </p:txBody>
      </p:sp>
      <p:sp>
        <p:nvSpPr>
          <p:cNvPr id="177155" name="Shape 952">
            <a:extLst>
              <a:ext uri="{FF2B5EF4-FFF2-40B4-BE49-F238E27FC236}">
                <a16:creationId xmlns:a16="http://schemas.microsoft.com/office/drawing/2014/main" id="{61CBF9BC-9AA3-86A0-957B-58C547591333}"/>
              </a:ext>
            </a:extLst>
          </p:cNvPr>
          <p:cNvSpPr>
            <a:spLocks noGrp="1" noChangeArrowheads="1"/>
          </p:cNvSpPr>
          <p:nvPr>
            <p:ph type="sldNum" sz="quarter" idx="13"/>
          </p:nvPr>
        </p:nvSpPr>
        <p:spPr bwMode="auto">
          <a:xfrm>
            <a:off x="9710057" y="62801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fld id="{6ED5423E-62A8-8D40-A4E6-C75B64AE0D0B}" type="slidenum">
              <a:rPr lang="en-US" altLang="en-US" smtClean="0"/>
              <a:pPr/>
              <a:t>35</a:t>
            </a:fld>
            <a:endParaRPr lang="en-US" altLang="en-US" sz="1200" dirty="0">
              <a:solidFill>
                <a:srgbClr val="FFFFFF"/>
              </a:solidFill>
              <a:latin typeface="Calibri" panose="020F0502020204030204" pitchFamily="34" charset="0"/>
              <a:sym typeface="Calibri" panose="020F050202020403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le 1">
            <a:extLst>
              <a:ext uri="{FF2B5EF4-FFF2-40B4-BE49-F238E27FC236}">
                <a16:creationId xmlns:a16="http://schemas.microsoft.com/office/drawing/2014/main" id="{14D82CB4-0DC9-732F-1DE2-23263E096B4D}"/>
              </a:ext>
            </a:extLst>
          </p:cNvPr>
          <p:cNvSpPr txBox="1">
            <a:spLocks noGrp="1" noChangeArrowheads="1"/>
          </p:cNvSpPr>
          <p:nvPr>
            <p:ph type="title"/>
          </p:nvPr>
        </p:nvSpPr>
        <p:spPr>
          <a:xfrm>
            <a:off x="1981200" y="-46038"/>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b="1">
                <a:solidFill>
                  <a:srgbClr val="FFFFFF"/>
                </a:solidFill>
                <a:latin typeface="Calibri" panose="020F0502020204030204" pitchFamily="34" charset="0"/>
                <a:cs typeface="Arial" panose="020B0604020202020204" pitchFamily="34" charset="0"/>
                <a:sym typeface="Calibri" panose="020F0502020204030204" pitchFamily="34" charset="0"/>
              </a:rPr>
              <a:t>Recommendation</a:t>
            </a:r>
          </a:p>
        </p:txBody>
      </p:sp>
      <p:sp>
        <p:nvSpPr>
          <p:cNvPr id="179202" name="Content Placeholder 2">
            <a:extLst>
              <a:ext uri="{FF2B5EF4-FFF2-40B4-BE49-F238E27FC236}">
                <a16:creationId xmlns:a16="http://schemas.microsoft.com/office/drawing/2014/main" id="{AE11BFF5-4840-7BD5-15B4-6F94B48157FF}"/>
              </a:ext>
            </a:extLst>
          </p:cNvPr>
          <p:cNvSpPr txBox="1">
            <a:spLocks noGrp="1" noChangeArrowheads="1"/>
          </p:cNvSpPr>
          <p:nvPr>
            <p:ph idx="1"/>
          </p:nvPr>
        </p:nvSpPr>
        <p:spPr>
          <a:xfrm>
            <a:off x="1981200" y="1465263"/>
            <a:ext cx="8229600" cy="4525962"/>
          </a:xfrm>
        </p:spPr>
        <p:txBody>
          <a:bodyPr/>
          <a:lstStyle/>
          <a:p>
            <a:pPr indent="0">
              <a:spcBef>
                <a:spcPts val="638"/>
              </a:spcBef>
              <a:spcAft>
                <a:spcPct val="0"/>
              </a:spcAft>
              <a:buClr>
                <a:srgbClr val="FFFFFF"/>
              </a:buClr>
              <a:buSzTx/>
              <a:buNone/>
            </a:pPr>
            <a:r>
              <a:rPr lang="en-US" altLang="en-US" sz="2400" dirty="0">
                <a:solidFill>
                  <a:srgbClr val="FFFFFF"/>
                </a:solidFill>
                <a:latin typeface="Calibri" panose="020F0502020204030204" pitchFamily="34" charset="0"/>
                <a:cs typeface="Arial" panose="020B0604020202020204" pitchFamily="34" charset="0"/>
                <a:sym typeface="Calibri" panose="020F0502020204030204" pitchFamily="34" charset="0"/>
              </a:rPr>
              <a:t>The AWG Cryosphere Team believes that </a:t>
            </a:r>
            <a:r>
              <a:rPr lang="en-US" altLang="en-US" sz="2400" dirty="0">
                <a:solidFill>
                  <a:schemeClr val="bg1"/>
                </a:solidFill>
                <a:latin typeface="Calibri" panose="020F0502020204030204" pitchFamily="34" charset="0"/>
                <a:cs typeface="Arial" panose="020B0604020202020204" pitchFamily="34" charset="0"/>
                <a:sym typeface="Calibri" panose="020F0502020204030204" pitchFamily="34" charset="0"/>
              </a:rPr>
              <a:t>GOES-18 ice concentration product </a:t>
            </a:r>
            <a:r>
              <a:rPr lang="en-US" altLang="en-US" sz="2400" b="1" dirty="0">
                <a:solidFill>
                  <a:srgbClr val="FFFF00"/>
                </a:solidFill>
                <a:latin typeface="Calibri" panose="020F0502020204030204" pitchFamily="34" charset="0"/>
                <a:cs typeface="Arial" panose="020B0604020202020204" pitchFamily="34" charset="0"/>
                <a:sym typeface="Calibri" panose="020F0502020204030204" pitchFamily="34" charset="0"/>
              </a:rPr>
              <a:t>has reached Provisional Maturity</a:t>
            </a:r>
            <a:r>
              <a:rPr lang="en-US" altLang="en-US" sz="2400" dirty="0">
                <a:solidFill>
                  <a:schemeClr val="bg1"/>
                </a:solidFill>
                <a:latin typeface="Calibri" panose="020F0502020204030204" pitchFamily="34" charset="0"/>
                <a:cs typeface="Arial" panose="020B0604020202020204" pitchFamily="34" charset="0"/>
                <a:sym typeface="Calibri" panose="020F0502020204030204" pitchFamily="34" charset="0"/>
              </a:rPr>
              <a:t>.</a:t>
            </a:r>
          </a:p>
          <a:p>
            <a:pPr indent="0">
              <a:spcBef>
                <a:spcPts val="638"/>
              </a:spcBef>
              <a:spcAft>
                <a:spcPct val="0"/>
              </a:spcAft>
              <a:buClr>
                <a:srgbClr val="FFFFFF"/>
              </a:buClr>
              <a:buSzTx/>
              <a:buFontTx/>
              <a:buChar char="•"/>
            </a:pPr>
            <a:endParaRPr lang="en-US" altLang="en-US" sz="2400" dirty="0">
              <a:solidFill>
                <a:srgbClr val="FFFFFF"/>
              </a:solidFill>
              <a:latin typeface="Calibri" panose="020F0502020204030204" pitchFamily="34" charset="0"/>
              <a:cs typeface="Arial" panose="020B0604020202020204" pitchFamily="34" charset="0"/>
              <a:sym typeface="Calibri" panose="020F0502020204030204" pitchFamily="34" charset="0"/>
            </a:endParaRPr>
          </a:p>
          <a:p>
            <a:pPr indent="0">
              <a:spcBef>
                <a:spcPts val="638"/>
              </a:spcBef>
              <a:spcAft>
                <a:spcPct val="0"/>
              </a:spcAft>
              <a:buClr>
                <a:srgbClr val="FFFFFF"/>
              </a:buClr>
              <a:buSzTx/>
              <a:buNone/>
            </a:pPr>
            <a:endParaRPr lang="en-US" altLang="en-US" sz="2400" dirty="0">
              <a:solidFill>
                <a:srgbClr val="FFFFFF"/>
              </a:solidFill>
              <a:latin typeface="Calibri" panose="020F0502020204030204" pitchFamily="34" charset="0"/>
              <a:cs typeface="Arial" panose="020B0604020202020204" pitchFamily="34" charset="0"/>
              <a:sym typeface="Calibri" panose="020F0502020204030204" pitchFamily="34" charset="0"/>
            </a:endParaRPr>
          </a:p>
        </p:txBody>
      </p:sp>
      <p:sp>
        <p:nvSpPr>
          <p:cNvPr id="179203" name="Slide Number Placeholder 4">
            <a:extLst>
              <a:ext uri="{FF2B5EF4-FFF2-40B4-BE49-F238E27FC236}">
                <a16:creationId xmlns:a16="http://schemas.microsoft.com/office/drawing/2014/main" id="{1FAA1A45-9F02-9F1C-FC6B-AF9D64D683F4}"/>
              </a:ext>
            </a:extLst>
          </p:cNvPr>
          <p:cNvSpPr>
            <a:spLocks noGrp="1" noChangeArrowheads="1"/>
          </p:cNvSpPr>
          <p:nvPr>
            <p:ph type="sldNum" sz="quarter" idx="13"/>
          </p:nvPr>
        </p:nvSpPr>
        <p:spPr bwMode="auto">
          <a:xfrm>
            <a:off x="9775372" y="635952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buClrTx/>
              <a:buSzTx/>
              <a:buFontTx/>
              <a:buNone/>
            </a:pPr>
            <a:fld id="{6ED5423E-62A8-8D40-A4E6-C75B64AE0D0B}" type="slidenum">
              <a:rPr lang="en-US" altLang="en-US" smtClean="0"/>
              <a:pPr>
                <a:buClrTx/>
                <a:buSzTx/>
                <a:buFontTx/>
                <a:buNone/>
              </a:pPr>
              <a:t>36</a:t>
            </a:fld>
            <a:endParaRPr lang="en-US" altLang="en-US" dirty="0">
              <a:solidFill>
                <a:srgbClr val="FFFF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grpSp>
        <p:nvGrpSpPr>
          <p:cNvPr id="64" name="Google Shape;64;p1"/>
          <p:cNvGrpSpPr/>
          <p:nvPr/>
        </p:nvGrpSpPr>
        <p:grpSpPr>
          <a:xfrm>
            <a:off x="0" y="0"/>
            <a:ext cx="12191999" cy="6858000"/>
            <a:chOff x="0" y="0"/>
            <a:chExt cx="12191999" cy="6858000"/>
          </a:xfrm>
        </p:grpSpPr>
        <p:grpSp>
          <p:nvGrpSpPr>
            <p:cNvPr id="65" name="Google Shape;65;p1"/>
            <p:cNvGrpSpPr/>
            <p:nvPr/>
          </p:nvGrpSpPr>
          <p:grpSpPr>
            <a:xfrm>
              <a:off x="0" y="0"/>
              <a:ext cx="12191999" cy="6858000"/>
              <a:chOff x="0" y="0"/>
              <a:chExt cx="12191999" cy="6858000"/>
            </a:xfrm>
          </p:grpSpPr>
          <p:pic>
            <p:nvPicPr>
              <p:cNvPr id="66" name="Google Shape;66;p1" descr="Picture1.jpg"/>
              <p:cNvPicPr preferRelativeResize="0"/>
              <p:nvPr/>
            </p:nvPicPr>
            <p:blipFill rotWithShape="1">
              <a:blip r:embed="rId3">
                <a:alphaModFix/>
              </a:blip>
              <a:srcRect/>
              <a:stretch/>
            </p:blipFill>
            <p:spPr>
              <a:xfrm>
                <a:off x="0" y="0"/>
                <a:ext cx="12191999" cy="6858000"/>
              </a:xfrm>
              <a:prstGeom prst="rect">
                <a:avLst/>
              </a:prstGeom>
              <a:noFill/>
              <a:ln>
                <a:noFill/>
              </a:ln>
            </p:spPr>
          </p:pic>
          <p:pic>
            <p:nvPicPr>
              <p:cNvPr id="67" name="Google Shape;67;p1" descr="A picture containing text&#10;&#10;Description automatically generated"/>
              <p:cNvPicPr preferRelativeResize="0"/>
              <p:nvPr/>
            </p:nvPicPr>
            <p:blipFill rotWithShape="1">
              <a:blip r:embed="rId4">
                <a:alphaModFix/>
              </a:blip>
              <a:srcRect/>
              <a:stretch/>
            </p:blipFill>
            <p:spPr>
              <a:xfrm>
                <a:off x="4711147" y="152330"/>
                <a:ext cx="2544417" cy="1055984"/>
              </a:xfrm>
              <a:prstGeom prst="rect">
                <a:avLst/>
              </a:prstGeom>
              <a:noFill/>
              <a:ln>
                <a:noFill/>
              </a:ln>
            </p:spPr>
          </p:pic>
        </p:grpSp>
        <p:pic>
          <p:nvPicPr>
            <p:cNvPr id="68" name="Google Shape;68;p1" descr="A picture containing graphical user interface&#10;&#10;Description automatically generated"/>
            <p:cNvPicPr preferRelativeResize="0"/>
            <p:nvPr/>
          </p:nvPicPr>
          <p:blipFill rotWithShape="1">
            <a:blip r:embed="rId5">
              <a:alphaModFix/>
            </a:blip>
            <a:srcRect/>
            <a:stretch/>
          </p:blipFill>
          <p:spPr>
            <a:xfrm>
              <a:off x="8274226" y="4744"/>
              <a:ext cx="2702981" cy="1801987"/>
            </a:xfrm>
            <a:prstGeom prst="rect">
              <a:avLst/>
            </a:prstGeom>
            <a:noFill/>
            <a:ln>
              <a:noFill/>
            </a:ln>
          </p:spPr>
        </p:pic>
      </p:grpSp>
      <p:sp>
        <p:nvSpPr>
          <p:cNvPr id="2" name="Shape 313">
            <a:extLst>
              <a:ext uri="{FF2B5EF4-FFF2-40B4-BE49-F238E27FC236}">
                <a16:creationId xmlns:a16="http://schemas.microsoft.com/office/drawing/2014/main" id="{E1AF542B-4B2C-5E9B-3410-684A69D8DF7C}"/>
              </a:ext>
            </a:extLst>
          </p:cNvPr>
          <p:cNvSpPr txBox="1">
            <a:spLocks noChangeArrowheads="1"/>
          </p:cNvSpPr>
          <p:nvPr/>
        </p:nvSpPr>
        <p:spPr bwMode="auto">
          <a:xfrm>
            <a:off x="8024586" y="1806731"/>
            <a:ext cx="3033713"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fontAlgn="ctr" hangingPunct="1">
              <a:spcBef>
                <a:spcPct val="0"/>
              </a:spcBef>
              <a:buFontTx/>
              <a:buNone/>
            </a:pPr>
            <a:r>
              <a:rPr lang="en-US" altLang="en-US" sz="2400" dirty="0">
                <a:sym typeface="Calibri" panose="020F0502020204030204" pitchFamily="34" charset="0"/>
              </a:rPr>
              <a:t>GOES-18 ABI L2+</a:t>
            </a:r>
          </a:p>
          <a:p>
            <a:pPr algn="ctr" eaLnBrk="1" fontAlgn="ctr" hangingPunct="1">
              <a:spcBef>
                <a:spcPct val="0"/>
              </a:spcBef>
              <a:buFontTx/>
              <a:buNone/>
            </a:pPr>
            <a:r>
              <a:rPr lang="en-US" altLang="en-US" sz="2000" dirty="0">
                <a:solidFill>
                  <a:srgbClr val="FFFFFF"/>
                </a:solidFill>
                <a:sym typeface="Calibri" panose="020F0502020204030204" pitchFamily="34" charset="0"/>
              </a:rPr>
              <a:t>Provisional PS-PVR</a:t>
            </a:r>
          </a:p>
          <a:p>
            <a:pPr algn="ctr" eaLnBrk="1" fontAlgn="ctr" hangingPunct="1">
              <a:spcBef>
                <a:spcPct val="0"/>
              </a:spcBef>
              <a:buFontTx/>
              <a:buNone/>
            </a:pPr>
            <a:endParaRPr lang="en-US" altLang="en-US" sz="2000" dirty="0"/>
          </a:p>
          <a:p>
            <a:pPr algn="ctr" eaLnBrk="1" fontAlgn="ctr" hangingPunct="1">
              <a:spcBef>
                <a:spcPct val="0"/>
              </a:spcBef>
              <a:buFontTx/>
              <a:buNone/>
            </a:pPr>
            <a:r>
              <a:rPr lang="en-US" altLang="en-US" sz="2800" dirty="0">
                <a:solidFill>
                  <a:srgbClr val="FFFF00"/>
                </a:solidFill>
              </a:rPr>
              <a:t>Ice Age/Thickness</a:t>
            </a:r>
          </a:p>
        </p:txBody>
      </p:sp>
      <p:sp>
        <p:nvSpPr>
          <p:cNvPr id="3" name="Shape 314">
            <a:extLst>
              <a:ext uri="{FF2B5EF4-FFF2-40B4-BE49-F238E27FC236}">
                <a16:creationId xmlns:a16="http://schemas.microsoft.com/office/drawing/2014/main" id="{08252680-86F4-118D-A4DD-5216867C1168}"/>
              </a:ext>
            </a:extLst>
          </p:cNvPr>
          <p:cNvSpPr txBox="1">
            <a:spLocks noChangeArrowheads="1"/>
          </p:cNvSpPr>
          <p:nvPr/>
        </p:nvSpPr>
        <p:spPr bwMode="auto">
          <a:xfrm>
            <a:off x="8102373" y="4281645"/>
            <a:ext cx="2806700"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a:spcBef>
                <a:spcPts val="638"/>
              </a:spcBef>
              <a:buClr>
                <a:srgbClr val="888888"/>
              </a:buClr>
              <a:buSzPct val="25000"/>
              <a:buNone/>
            </a:pPr>
            <a:r>
              <a:rPr lang="en-US" altLang="en-US" sz="2000">
                <a:solidFill>
                  <a:srgbClr val="FFFF00"/>
                </a:solidFill>
                <a:sym typeface="Calibri" panose="020F0502020204030204" pitchFamily="34" charset="0"/>
              </a:rPr>
              <a:t>Presenter : Xuanji Wang</a:t>
            </a:r>
          </a:p>
          <a:p>
            <a:pPr algn="ctr">
              <a:spcBef>
                <a:spcPts val="638"/>
              </a:spcBef>
              <a:buClr>
                <a:srgbClr val="888888"/>
              </a:buClr>
              <a:buSzPct val="25000"/>
              <a:buNone/>
            </a:pPr>
            <a:endParaRPr lang="en-US" altLang="en-US" sz="1400">
              <a:solidFill>
                <a:srgbClr val="FFFF00"/>
              </a:solidFill>
              <a:sym typeface="Calibri" panose="020F0502020204030204" pitchFamily="34" charset="0"/>
            </a:endParaRPr>
          </a:p>
          <a:p>
            <a:pPr algn="ctr" eaLnBrk="1" hangingPunct="1">
              <a:spcBef>
                <a:spcPct val="0"/>
              </a:spcBef>
              <a:buClr>
                <a:srgbClr val="888888"/>
              </a:buClr>
              <a:buSzPct val="25000"/>
              <a:buFontTx/>
              <a:buNone/>
            </a:pPr>
            <a:r>
              <a:rPr lang="en-US" altLang="en-US" sz="2000">
                <a:solidFill>
                  <a:srgbClr val="FFFF00"/>
                </a:solidFill>
                <a:sym typeface="Calibri" panose="020F0502020204030204" pitchFamily="34" charset="0"/>
              </a:rPr>
              <a:t>CIMSS/UW-Madison</a:t>
            </a:r>
          </a:p>
          <a:p>
            <a:pPr algn="ctr">
              <a:spcBef>
                <a:spcPct val="0"/>
              </a:spcBef>
              <a:spcAft>
                <a:spcPts val="600"/>
              </a:spcAft>
              <a:buClr>
                <a:srgbClr val="888888"/>
              </a:buClr>
              <a:buSzPct val="25000"/>
              <a:buNone/>
            </a:pPr>
            <a:endParaRPr lang="en-US" altLang="en-US" sz="2000">
              <a:sym typeface="Calibri" panose="020F0502020204030204" pitchFamily="34" charset="0"/>
            </a:endParaRPr>
          </a:p>
          <a:p>
            <a:pPr algn="ctr">
              <a:spcBef>
                <a:spcPct val="0"/>
              </a:spcBef>
              <a:spcAft>
                <a:spcPts val="600"/>
              </a:spcAft>
              <a:buClr>
                <a:srgbClr val="888888"/>
              </a:buClr>
              <a:buSzPct val="25000"/>
              <a:buNone/>
            </a:pPr>
            <a:r>
              <a:rPr lang="en-US" altLang="en-US" sz="2000">
                <a:sym typeface="Calibri" panose="020F0502020204030204" pitchFamily="34" charset="0"/>
              </a:rPr>
              <a:t>December 29, 2022</a:t>
            </a:r>
          </a:p>
          <a:p>
            <a:pPr algn="ctr">
              <a:spcBef>
                <a:spcPts val="638"/>
              </a:spcBef>
              <a:buClr>
                <a:srgbClr val="888888"/>
              </a:buClr>
              <a:buSzPct val="25000"/>
              <a:buNone/>
            </a:pPr>
            <a:r>
              <a:rPr lang="en-US" altLang="en-US" sz="2000">
                <a:sym typeface="Calibri" panose="020F0502020204030204" pitchFamily="34" charset="0"/>
              </a:rPr>
              <a:t>GOES-R AWG</a:t>
            </a:r>
          </a:p>
        </p:txBody>
      </p:sp>
    </p:spTree>
    <p:extLst>
      <p:ext uri="{BB962C8B-B14F-4D97-AF65-F5344CB8AC3E}">
        <p14:creationId xmlns:p14="http://schemas.microsoft.com/office/powerpoint/2010/main" val="919015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5E8B-453D-BE32-E33E-4D3DEE53E134}"/>
              </a:ext>
            </a:extLst>
          </p:cNvPr>
          <p:cNvSpPr>
            <a:spLocks noGrp="1"/>
          </p:cNvSpPr>
          <p:nvPr>
            <p:ph type="title"/>
          </p:nvPr>
        </p:nvSpPr>
        <p:spPr>
          <a:xfrm>
            <a:off x="2060575" y="4406901"/>
            <a:ext cx="7958138" cy="1362075"/>
          </a:xfrm>
        </p:spPr>
        <p:txBody>
          <a:bodyPr/>
          <a:lstStyle/>
          <a:p>
            <a:pPr marL="461963" indent="-461963">
              <a:defRPr/>
            </a:pPr>
            <a:r>
              <a:rPr lang="en-US" dirty="0"/>
              <a:t>PRODUCT OVERVIEW &amp; Algorithm</a:t>
            </a:r>
          </a:p>
        </p:txBody>
      </p:sp>
      <p:sp>
        <p:nvSpPr>
          <p:cNvPr id="183298" name="Slide Number Placeholder 4">
            <a:extLst>
              <a:ext uri="{FF2B5EF4-FFF2-40B4-BE49-F238E27FC236}">
                <a16:creationId xmlns:a16="http://schemas.microsoft.com/office/drawing/2014/main" id="{10DB7A62-9576-4991-E367-A5880B5A3BC3}"/>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E2F19ADF-6D71-6B4D-879B-A9E4F6CDA80A}" type="slidenum">
              <a:rPr lang="en-US" altLang="en-US" sz="1200">
                <a:solidFill>
                  <a:srgbClr val="FFFFFF"/>
                </a:solidFill>
                <a:latin typeface="Arial" panose="020B0604020202020204" pitchFamily="34" charset="0"/>
              </a:rPr>
              <a:pPr>
                <a:spcBef>
                  <a:spcPct val="0"/>
                </a:spcBef>
                <a:buFontTx/>
                <a:buNone/>
              </a:pPr>
              <a:t>38</a:t>
            </a:fld>
            <a:endParaRPr lang="en-US" altLang="en-US" sz="1200">
              <a:solidFill>
                <a:srgbClr val="FFFFFF"/>
              </a:solidFill>
              <a:latin typeface="Arial" panose="020B0604020202020204" pitchFamily="34" charset="0"/>
            </a:endParaRPr>
          </a:p>
        </p:txBody>
      </p:sp>
      <p:sp>
        <p:nvSpPr>
          <p:cNvPr id="6" name="Text Placeholder 2">
            <a:extLst>
              <a:ext uri="{FF2B5EF4-FFF2-40B4-BE49-F238E27FC236}">
                <a16:creationId xmlns:a16="http://schemas.microsoft.com/office/drawing/2014/main" id="{A180284B-C1DA-EB0C-BC04-BD995D58C08E}"/>
              </a:ext>
            </a:extLst>
          </p:cNvPr>
          <p:cNvSpPr>
            <a:spLocks noGrp="1"/>
          </p:cNvSpPr>
          <p:nvPr>
            <p:ph type="body" idx="1"/>
          </p:nvPr>
        </p:nvSpPr>
        <p:spPr/>
        <p:txBody>
          <a:bodyPr/>
          <a:lstStyle/>
          <a:p>
            <a:pPr eaLnBrk="1" fontAlgn="ctr" hangingPunct="1">
              <a:defRPr/>
            </a:pPr>
            <a:r>
              <a:rPr lang="en-US" dirty="0"/>
              <a:t>GOES-18 ABI Ice Age/Thickness Provisional PS-PVR</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Title 1">
            <a:extLst>
              <a:ext uri="{FF2B5EF4-FFF2-40B4-BE49-F238E27FC236}">
                <a16:creationId xmlns:a16="http://schemas.microsoft.com/office/drawing/2014/main" id="{0F6F7ED7-9601-D0CD-50D4-0CB39DEDB34B}"/>
              </a:ext>
            </a:extLst>
          </p:cNvPr>
          <p:cNvSpPr>
            <a:spLocks noGrp="1" noChangeArrowheads="1"/>
          </p:cNvSpPr>
          <p:nvPr>
            <p:ph type="title"/>
          </p:nvPr>
        </p:nvSpPr>
        <p:spPr>
          <a:xfrm>
            <a:off x="1981200" y="-11113"/>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sz="2800" b="1" dirty="0">
                <a:solidFill>
                  <a:srgbClr val="FFFFFF"/>
                </a:solidFill>
                <a:latin typeface="Calibri" panose="020F0502020204030204" pitchFamily="34" charset="0"/>
                <a:ea typeface="MS PGothic" panose="020B0600070205080204" pitchFamily="34" charset="-128"/>
                <a:sym typeface="Calibri" panose="020F0502020204030204" pitchFamily="34" charset="0"/>
              </a:rPr>
              <a:t>Ice Age/thickness Products Background</a:t>
            </a:r>
          </a:p>
        </p:txBody>
      </p:sp>
      <p:sp>
        <p:nvSpPr>
          <p:cNvPr id="185346" name="Text Placeholder 2">
            <a:extLst>
              <a:ext uri="{FF2B5EF4-FFF2-40B4-BE49-F238E27FC236}">
                <a16:creationId xmlns:a16="http://schemas.microsoft.com/office/drawing/2014/main" id="{28B95955-0715-D7E8-9444-D79C93048500}"/>
              </a:ext>
            </a:extLst>
          </p:cNvPr>
          <p:cNvSpPr>
            <a:spLocks noGrp="1" noChangeArrowheads="1"/>
          </p:cNvSpPr>
          <p:nvPr>
            <p:ph type="body" idx="1"/>
          </p:nvPr>
        </p:nvSpPr>
        <p:spPr>
          <a:xfrm>
            <a:off x="1237571" y="1322161"/>
            <a:ext cx="10192429" cy="5313363"/>
          </a:xfrm>
        </p:spPr>
        <p:txBody>
          <a:bodyPr/>
          <a:lstStyle/>
          <a:p>
            <a:pPr marL="461963" indent="-258763">
              <a:spcBef>
                <a:spcPts val="638"/>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Ice age is the time period of ice existence. The mission requirement is for ice age categories, not age per se. The three categories are </a:t>
            </a:r>
            <a:r>
              <a:rPr lang="en-US" altLang="en-US" sz="2400" dirty="0">
                <a:solidFill>
                  <a:srgbClr val="FFFF00"/>
                </a:solidFill>
                <a:latin typeface="Calibri" panose="020F0502020204030204" pitchFamily="34" charset="0"/>
                <a:ea typeface="MS PGothic" panose="020B0600070205080204" pitchFamily="34" charset="-128"/>
                <a:sym typeface="Calibri" panose="020F0502020204030204" pitchFamily="34" charset="0"/>
              </a:rPr>
              <a:t>ice free, first year ice, and older ice</a:t>
            </a: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a:t>
            </a:r>
          </a:p>
          <a:p>
            <a:pPr marL="461963" indent="-258763">
              <a:spcBef>
                <a:spcPts val="638"/>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The algorithm determines the age category based on ice thickness, which it estimates. </a:t>
            </a:r>
          </a:p>
          <a:p>
            <a:pPr marL="461963" indent="-258763">
              <a:spcBef>
                <a:spcPts val="638"/>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Ice thickness is retrieved by the One-dimensional Thermodynamic Ice Model (OTIM), based on ice surface energy budget theory. </a:t>
            </a:r>
          </a:p>
          <a:p>
            <a:pPr marL="461963" indent="-258763">
              <a:spcBef>
                <a:spcPts val="638"/>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GOES-16/18 ice age/thickness EDR is a Full Disk (FD) product.</a:t>
            </a:r>
          </a:p>
          <a:p>
            <a:pPr marL="461963" indent="-258763">
              <a:spcBef>
                <a:spcPts val="638"/>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Users needs:</a:t>
            </a:r>
          </a:p>
          <a:p>
            <a:pPr marL="862013" lvl="1" indent="-258763">
              <a:spcBef>
                <a:spcPts val="563"/>
              </a:spcBef>
              <a:spcAft>
                <a:spcPct val="0"/>
              </a:spcAft>
              <a:buClr>
                <a:srgbClr val="FFFFFF"/>
              </a:buClr>
              <a:buSzTx/>
              <a:buFont typeface="Arial" panose="020B0604020202020204" pitchFamily="34" charset="0"/>
              <a:buChar char="–"/>
            </a:pPr>
            <a:r>
              <a:rPr lang="en-US" altLang="en-US" sz="1800" dirty="0">
                <a:solidFill>
                  <a:srgbClr val="FFFFFF"/>
                </a:solidFill>
                <a:latin typeface="Calibri" panose="020F0502020204030204" pitchFamily="34" charset="0"/>
                <a:ea typeface="MS PGothic" panose="020B0600070205080204" pitchFamily="34" charset="-128"/>
                <a:sym typeface="Calibri" panose="020F0502020204030204" pitchFamily="34" charset="0"/>
              </a:rPr>
              <a:t>One of the Essential Climate Variables (ECVs) in the Third version of the ECV Inventory by the Global Climate Observing System (GCOS) of the WMO </a:t>
            </a:r>
          </a:p>
          <a:p>
            <a:pPr marL="862013" lvl="1" indent="-258763">
              <a:spcBef>
                <a:spcPts val="563"/>
              </a:spcBef>
              <a:spcAft>
                <a:spcPct val="0"/>
              </a:spcAft>
              <a:buClr>
                <a:srgbClr val="FFFFFF"/>
              </a:buClr>
              <a:buSzTx/>
              <a:buFont typeface="Arial" panose="020B0604020202020204" pitchFamily="34" charset="0"/>
              <a:buChar char="–"/>
            </a:pPr>
            <a:r>
              <a:rPr lang="en-US" altLang="en-US" sz="1800" dirty="0">
                <a:solidFill>
                  <a:srgbClr val="FFFFFF"/>
                </a:solidFill>
                <a:latin typeface="Calibri" panose="020F0502020204030204" pitchFamily="34" charset="0"/>
                <a:ea typeface="MS PGothic" panose="020B0600070205080204" pitchFamily="34" charset="-128"/>
                <a:sym typeface="Calibri" panose="020F0502020204030204" pitchFamily="34" charset="0"/>
              </a:rPr>
              <a:t>Alaska Ice Program’s request to monitor ice conditions</a:t>
            </a:r>
          </a:p>
          <a:p>
            <a:pPr marL="862013" lvl="1" indent="-258763">
              <a:spcBef>
                <a:spcPts val="563"/>
              </a:spcBef>
              <a:spcAft>
                <a:spcPct val="0"/>
              </a:spcAft>
              <a:buClr>
                <a:srgbClr val="FFFFFF"/>
              </a:buClr>
              <a:buSzTx/>
              <a:buFont typeface="Arial" panose="020B0604020202020204" pitchFamily="34" charset="0"/>
              <a:buChar char="–"/>
            </a:pPr>
            <a:r>
              <a:rPr lang="en-US" altLang="en-US" sz="1800" dirty="0">
                <a:solidFill>
                  <a:srgbClr val="FFFFFF"/>
                </a:solidFill>
                <a:latin typeface="Calibri" panose="020F0502020204030204" pitchFamily="34" charset="0"/>
                <a:ea typeface="MS PGothic" panose="020B0600070205080204" pitchFamily="34" charset="-128"/>
                <a:sym typeface="Calibri" panose="020F0502020204030204" pitchFamily="34" charset="0"/>
              </a:rPr>
              <a:t>General users for long-term global ice monitoring, hydrological monitoring, numerical model prediction, ecosystem monitoring, and climate studies, etc.</a:t>
            </a:r>
          </a:p>
        </p:txBody>
      </p:sp>
      <p:sp>
        <p:nvSpPr>
          <p:cNvPr id="185347" name="Slide Number Placeholder 3">
            <a:extLst>
              <a:ext uri="{FF2B5EF4-FFF2-40B4-BE49-F238E27FC236}">
                <a16:creationId xmlns:a16="http://schemas.microsoft.com/office/drawing/2014/main" id="{37E039DF-D2EC-C58B-67F9-693C5A12A431}"/>
              </a:ext>
            </a:extLst>
          </p:cNvPr>
          <p:cNvSpPr>
            <a:spLocks noGrp="1" noChangeArrowheads="1"/>
          </p:cNvSpPr>
          <p:nvPr>
            <p:ph type="sldNum" sz="quarter" idx="12"/>
          </p:nvPr>
        </p:nvSpPr>
        <p:spPr bwMode="auto">
          <a:xfrm>
            <a:off x="9775372" y="6270399"/>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Font typeface="Calibri" panose="020F0502020204030204" pitchFamily="34" charset="0"/>
              <a:buNone/>
            </a:pPr>
            <a:fld id="{FB349873-293C-BF48-9E86-558A61E62FDC}" type="slidenum">
              <a:rPr lang="en-US" altLang="en-US" smtClean="0"/>
              <a:pPr>
                <a:spcBef>
                  <a:spcPct val="0"/>
                </a:spcBef>
                <a:buFont typeface="Calibri" panose="020F0502020204030204" pitchFamily="34" charset="0"/>
                <a:buNone/>
              </a:pPr>
              <a:t>39</a:t>
            </a:fld>
            <a:endParaRPr lang="en-US" altLang="en-US" sz="12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9CAB7D-53F0-C038-60FF-5A11DB303960}"/>
              </a:ext>
            </a:extLst>
          </p:cNvPr>
          <p:cNvSpPr>
            <a:spLocks noGrp="1"/>
          </p:cNvSpPr>
          <p:nvPr>
            <p:ph type="title"/>
          </p:nvPr>
        </p:nvSpPr>
        <p:spPr>
          <a:xfrm>
            <a:off x="2246313" y="4419601"/>
            <a:ext cx="7772400" cy="1362075"/>
          </a:xfrm>
        </p:spPr>
        <p:txBody>
          <a:bodyPr/>
          <a:lstStyle/>
          <a:p>
            <a:pPr marL="461963" indent="-461963">
              <a:defRPr/>
            </a:pPr>
            <a:r>
              <a:rPr lang="en-US" dirty="0"/>
              <a:t>PRODUCT OVERVIEW</a:t>
            </a:r>
          </a:p>
        </p:txBody>
      </p:sp>
      <p:sp>
        <p:nvSpPr>
          <p:cNvPr id="126978" name="Slide Number Placeholder 4">
            <a:extLst>
              <a:ext uri="{FF2B5EF4-FFF2-40B4-BE49-F238E27FC236}">
                <a16:creationId xmlns:a16="http://schemas.microsoft.com/office/drawing/2014/main" id="{6CA27900-0E77-A5F3-EF58-EE72B72E635F}"/>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02744CF6-E0B1-C34C-BBBA-CFCBA62FE3E3}" type="slidenum">
              <a:rPr lang="en-US" altLang="en-US" sz="1200">
                <a:solidFill>
                  <a:srgbClr val="FFFFFF"/>
                </a:solidFill>
                <a:latin typeface="Arial" panose="020B0604020202020204" pitchFamily="34" charset="0"/>
              </a:rPr>
              <a:pPr>
                <a:spcBef>
                  <a:spcPct val="0"/>
                </a:spcBef>
                <a:buFontTx/>
                <a:buNone/>
              </a:pPr>
              <a:t>4</a:t>
            </a:fld>
            <a:endParaRPr lang="en-US" altLang="en-US" sz="1200">
              <a:solidFill>
                <a:srgbClr val="FFFFFF"/>
              </a:solidFill>
              <a:latin typeface="Arial" panose="020B0604020202020204" pitchFamily="34" charset="0"/>
            </a:endParaRPr>
          </a:p>
        </p:txBody>
      </p:sp>
      <p:sp>
        <p:nvSpPr>
          <p:cNvPr id="6" name="Text Placeholder 2">
            <a:extLst>
              <a:ext uri="{FF2B5EF4-FFF2-40B4-BE49-F238E27FC236}">
                <a16:creationId xmlns:a16="http://schemas.microsoft.com/office/drawing/2014/main" id="{5C6F3BF8-F073-0979-37A8-E09101BFEF20}"/>
              </a:ext>
            </a:extLst>
          </p:cNvPr>
          <p:cNvSpPr>
            <a:spLocks noGrp="1"/>
          </p:cNvSpPr>
          <p:nvPr>
            <p:ph type="body" idx="1"/>
          </p:nvPr>
        </p:nvSpPr>
        <p:spPr/>
        <p:txBody>
          <a:bodyPr/>
          <a:lstStyle/>
          <a:p>
            <a:pPr eaLnBrk="1" fontAlgn="ctr" hangingPunct="1">
              <a:defRPr/>
            </a:pPr>
            <a:r>
              <a:rPr lang="en-US" dirty="0"/>
              <a:t>GOES-18 ABI Ice Concentration Provisional PS-PVR</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itle 1">
            <a:extLst>
              <a:ext uri="{FF2B5EF4-FFF2-40B4-BE49-F238E27FC236}">
                <a16:creationId xmlns:a16="http://schemas.microsoft.com/office/drawing/2014/main" id="{EDB64B0A-A676-446C-F0C6-45A2D1895E71}"/>
              </a:ext>
            </a:extLst>
          </p:cNvPr>
          <p:cNvSpPr>
            <a:spLocks noGrp="1" noChangeArrowheads="1"/>
          </p:cNvSpPr>
          <p:nvPr>
            <p:ph type="title"/>
          </p:nvPr>
        </p:nvSpPr>
        <p:spPr>
          <a:xfrm>
            <a:off x="1981200" y="-11113"/>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a:solidFill>
                  <a:srgbClr val="FFFFFF"/>
                </a:solidFill>
                <a:latin typeface="Calibri" panose="020F0502020204030204" pitchFamily="34" charset="0"/>
                <a:ea typeface="MS PGothic" panose="020B0600070205080204" pitchFamily="34" charset="-128"/>
                <a:sym typeface="Calibri" panose="020F0502020204030204" pitchFamily="34" charset="0"/>
              </a:rPr>
              <a:t>Mission Requirements</a:t>
            </a:r>
          </a:p>
        </p:txBody>
      </p:sp>
      <p:graphicFrame>
        <p:nvGraphicFramePr>
          <p:cNvPr id="9" name="Table 8">
            <a:extLst>
              <a:ext uri="{FF2B5EF4-FFF2-40B4-BE49-F238E27FC236}">
                <a16:creationId xmlns:a16="http://schemas.microsoft.com/office/drawing/2014/main" id="{05D8040C-32EF-18D7-3436-259195ACBA85}"/>
              </a:ext>
            </a:extLst>
          </p:cNvPr>
          <p:cNvGraphicFramePr>
            <a:graphicFrameLocks noGrp="1"/>
          </p:cNvGraphicFramePr>
          <p:nvPr>
            <p:extLst>
              <p:ext uri="{D42A27DB-BD31-4B8C-83A1-F6EECF244321}">
                <p14:modId xmlns:p14="http://schemas.microsoft.com/office/powerpoint/2010/main" val="3811855293"/>
              </p:ext>
            </p:extLst>
          </p:nvPr>
        </p:nvGraphicFramePr>
        <p:xfrm>
          <a:off x="1872534" y="1469393"/>
          <a:ext cx="8648466" cy="4854300"/>
        </p:xfrm>
        <a:graphic>
          <a:graphicData uri="http://schemas.openxmlformats.org/drawingml/2006/table">
            <a:tbl>
              <a:tblPr firstRow="1" bandRow="1">
                <a:tableStyleId>{5C22544A-7EE6-4342-B048-85BDC9FD1C3A}</a:tableStyleId>
              </a:tblPr>
              <a:tblGrid>
                <a:gridCol w="3026978">
                  <a:extLst>
                    <a:ext uri="{9D8B030D-6E8A-4147-A177-3AD203B41FA5}">
                      <a16:colId xmlns:a16="http://schemas.microsoft.com/office/drawing/2014/main" val="20000"/>
                    </a:ext>
                  </a:extLst>
                </a:gridCol>
                <a:gridCol w="5621488">
                  <a:extLst>
                    <a:ext uri="{9D8B030D-6E8A-4147-A177-3AD203B41FA5}">
                      <a16:colId xmlns:a16="http://schemas.microsoft.com/office/drawing/2014/main" val="20001"/>
                    </a:ext>
                  </a:extLst>
                </a:gridCol>
              </a:tblGrid>
              <a:tr h="334209">
                <a:tc gridSpan="2">
                  <a:txBody>
                    <a:bodyPr/>
                    <a:lstStyle/>
                    <a:p>
                      <a:pPr algn="ctr"/>
                      <a:r>
                        <a:rPr lang="en-US" sz="1600" dirty="0">
                          <a:ln>
                            <a:solidFill>
                              <a:schemeClr val="tx1"/>
                            </a:solidFill>
                          </a:ln>
                          <a:solidFill>
                            <a:schemeClr val="tx1"/>
                          </a:solidFill>
                        </a:rPr>
                        <a:t>GOES-16/18 </a:t>
                      </a:r>
                      <a:r>
                        <a:rPr lang="en-US" sz="1600" baseline="0" dirty="0">
                          <a:ln>
                            <a:solidFill>
                              <a:schemeClr val="tx1"/>
                            </a:solidFill>
                          </a:ln>
                          <a:solidFill>
                            <a:schemeClr val="tx1"/>
                          </a:solidFill>
                        </a:rPr>
                        <a:t>Sea/Lake Ice Age/Thickness Mission Requirements</a:t>
                      </a:r>
                      <a:endParaRPr lang="en-US" sz="1600" dirty="0">
                        <a:ln>
                          <a:solidFill>
                            <a:schemeClr val="tx1"/>
                          </a:solidFill>
                        </a:ln>
                        <a:solidFill>
                          <a:schemeClr val="tx1"/>
                        </a:solidFill>
                      </a:endParaRPr>
                    </a:p>
                  </a:txBody>
                  <a:tcPr anchor="ctr">
                    <a:solidFill>
                      <a:schemeClr val="accent5">
                        <a:lumMod val="60000"/>
                        <a:lumOff val="40000"/>
                      </a:schemeClr>
                    </a:solidFill>
                  </a:tcPr>
                </a:tc>
                <a:tc hMerge="1">
                  <a:txBody>
                    <a:bodyPr/>
                    <a:lstStyle/>
                    <a:p>
                      <a:endParaRPr lang="en-US" dirty="0"/>
                    </a:p>
                  </a:txBody>
                  <a:tcPr/>
                </a:tc>
                <a:extLst>
                  <a:ext uri="{0D108BD9-81ED-4DB2-BD59-A6C34878D82A}">
                    <a16:rowId xmlns:a16="http://schemas.microsoft.com/office/drawing/2014/main" val="10000"/>
                  </a:ext>
                </a:extLst>
              </a:tr>
              <a:tr h="303827">
                <a:tc>
                  <a:txBody>
                    <a:bodyPr/>
                    <a:lstStyle/>
                    <a:p>
                      <a:pPr algn="l"/>
                      <a:r>
                        <a:rPr lang="en-US" sz="1400" dirty="0">
                          <a:ln>
                            <a:solidFill>
                              <a:schemeClr val="tx1"/>
                            </a:solidFill>
                          </a:ln>
                          <a:solidFill>
                            <a:schemeClr val="tx1"/>
                          </a:solidFill>
                        </a:rPr>
                        <a:t>Satellite Source</a:t>
                      </a:r>
                    </a:p>
                  </a:txBody>
                  <a:tcPr anchor="ctr">
                    <a:solidFill>
                      <a:schemeClr val="accent5">
                        <a:lumMod val="60000"/>
                        <a:lumOff val="40000"/>
                      </a:schemeClr>
                    </a:solidFill>
                  </a:tcPr>
                </a:tc>
                <a:tc>
                  <a:txBody>
                    <a:bodyPr/>
                    <a:lstStyle/>
                    <a:p>
                      <a:pPr algn="l"/>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GOES-16/18 ABI</a:t>
                      </a:r>
                    </a:p>
                  </a:txBody>
                  <a:tcPr anchor="ctr">
                    <a:solidFill>
                      <a:schemeClr val="accent5">
                        <a:lumMod val="60000"/>
                        <a:lumOff val="40000"/>
                      </a:schemeClr>
                    </a:solidFill>
                  </a:tcPr>
                </a:tc>
                <a:extLst>
                  <a:ext uri="{0D108BD9-81ED-4DB2-BD59-A6C34878D82A}">
                    <a16:rowId xmlns:a16="http://schemas.microsoft.com/office/drawing/2014/main" val="10001"/>
                  </a:ext>
                </a:extLst>
              </a:tr>
              <a:tr h="303827">
                <a:tc>
                  <a:txBody>
                    <a:bodyPr/>
                    <a:lstStyle/>
                    <a:p>
                      <a:pPr algn="l"/>
                      <a:r>
                        <a:rPr lang="en-US" sz="1400" dirty="0">
                          <a:ln>
                            <a:solidFill>
                              <a:schemeClr val="tx1"/>
                            </a:solidFill>
                          </a:ln>
                          <a:solidFill>
                            <a:schemeClr val="tx1"/>
                          </a:solidFill>
                        </a:rPr>
                        <a:t>Accuracy</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80% correct classification</a:t>
                      </a:r>
                    </a:p>
                  </a:txBody>
                  <a:tcPr anchor="ctr">
                    <a:solidFill>
                      <a:schemeClr val="accent5">
                        <a:lumMod val="60000"/>
                        <a:lumOff val="40000"/>
                      </a:schemeClr>
                    </a:solidFill>
                  </a:tcPr>
                </a:tc>
                <a:extLst>
                  <a:ext uri="{0D108BD9-81ED-4DB2-BD59-A6C34878D82A}">
                    <a16:rowId xmlns:a16="http://schemas.microsoft.com/office/drawing/2014/main" val="10002"/>
                  </a:ext>
                </a:extLst>
              </a:tr>
              <a:tr h="9418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Measurement Range</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
                          <a:srgbClr val="FAFD00"/>
                        </a:buClr>
                        <a:buSzPct val="100000"/>
                        <a:buFont typeface="Symbol" pitchFamily="18" charset="2"/>
                        <a:buNone/>
                        <a:tabLst/>
                      </a:pPr>
                      <a:r>
                        <a:rPr kumimoji="0" lang="en-US" altLang="en-US" sz="1400" b="0" i="0" u="none" strike="noStrike" kern="1200" cap="none" normalizeH="0" baseline="0" dirty="0">
                          <a:ln>
                            <a:solidFill>
                              <a:schemeClr val="tx1"/>
                            </a:solidFill>
                          </a:ln>
                          <a:solidFill>
                            <a:schemeClr val="tx1"/>
                          </a:solidFill>
                          <a:effectLst/>
                          <a:latin typeface="Arial" charset="0"/>
                          <a:ea typeface="+mn-ea"/>
                          <a:cs typeface="Arial" charset="0"/>
                        </a:rPr>
                        <a:t>0 - 3.0 m for Ice Thickness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Ice free, first year, and older ice</a:t>
                      </a:r>
                      <a:r>
                        <a:rPr kumimoji="0" lang="en-US" altLang="zh-CN" sz="1400" b="0" i="0" u="none" strike="noStrike" kern="1200" cap="none" normalizeH="0" baseline="0" dirty="0">
                          <a:ln>
                            <a:solidFill>
                              <a:schemeClr val="tx1"/>
                            </a:solidFill>
                          </a:ln>
                          <a:solidFill>
                            <a:schemeClr val="tx1"/>
                          </a:solidFill>
                          <a:effectLst/>
                          <a:latin typeface="Arial" charset="0"/>
                          <a:ea typeface="+mn-ea"/>
                          <a:cs typeface="Arial" charset="0"/>
                        </a:rPr>
                        <a:t> </a:t>
                      </a:r>
                      <a:r>
                        <a:rPr kumimoji="0" lang="en-US" altLang="en-US" sz="1400" b="0" i="0" u="none" strike="noStrike" kern="1200" cap="none" normalizeH="0" baseline="0" dirty="0">
                          <a:ln>
                            <a:solidFill>
                              <a:schemeClr val="tx1"/>
                            </a:solidFill>
                          </a:ln>
                          <a:solidFill>
                            <a:schemeClr val="tx1"/>
                          </a:solidFill>
                          <a:effectLst/>
                          <a:latin typeface="Arial" charset="0"/>
                          <a:ea typeface="+mn-ea"/>
                          <a:cs typeface="Arial" charset="0"/>
                        </a:rPr>
                        <a:t>classification for Ice Age</a:t>
                      </a:r>
                    </a:p>
                  </a:txBody>
                  <a:tcPr anchor="ctr">
                    <a:solidFill>
                      <a:schemeClr val="accent5">
                        <a:lumMod val="60000"/>
                        <a:lumOff val="40000"/>
                      </a:schemeClr>
                    </a:solidFill>
                  </a:tcPr>
                </a:tc>
                <a:extLst>
                  <a:ext uri="{0D108BD9-81ED-4DB2-BD59-A6C34878D82A}">
                    <a16:rowId xmlns:a16="http://schemas.microsoft.com/office/drawing/2014/main" val="10003"/>
                  </a:ext>
                </a:extLst>
              </a:tr>
              <a:tr h="303827">
                <a:tc>
                  <a:txBody>
                    <a:bodyPr/>
                    <a:lstStyle/>
                    <a:p>
                      <a:pPr algn="l"/>
                      <a:r>
                        <a:rPr lang="en-US" sz="1400" dirty="0">
                          <a:ln>
                            <a:solidFill>
                              <a:schemeClr val="tx1"/>
                            </a:solidFill>
                          </a:ln>
                          <a:solidFill>
                            <a:schemeClr val="tx1"/>
                          </a:solidFill>
                        </a:rPr>
                        <a:t>Latency</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3236 seconds</a:t>
                      </a:r>
                    </a:p>
                  </a:txBody>
                  <a:tcPr anchor="ctr">
                    <a:solidFill>
                      <a:schemeClr val="accent5">
                        <a:lumMod val="60000"/>
                        <a:lumOff val="40000"/>
                      </a:schemeClr>
                    </a:solidFill>
                  </a:tcPr>
                </a:tc>
                <a:extLst>
                  <a:ext uri="{0D108BD9-81ED-4DB2-BD59-A6C34878D82A}">
                    <a16:rowId xmlns:a16="http://schemas.microsoft.com/office/drawing/2014/main" val="10004"/>
                  </a:ext>
                </a:extLst>
              </a:tr>
              <a:tr h="364566">
                <a:tc>
                  <a:txBody>
                    <a:bodyPr/>
                    <a:lstStyle/>
                    <a:p>
                      <a:pPr algn="l"/>
                      <a:r>
                        <a:rPr lang="en-US" sz="1400" dirty="0">
                          <a:ln>
                            <a:solidFill>
                              <a:schemeClr val="tx1"/>
                            </a:solidFill>
                          </a:ln>
                          <a:solidFill>
                            <a:schemeClr val="tx1"/>
                          </a:solidFill>
                        </a:rPr>
                        <a:t>Timeliness</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3236 seconds</a:t>
                      </a:r>
                    </a:p>
                  </a:txBody>
                  <a:tcPr anchor="ctr">
                    <a:solidFill>
                      <a:schemeClr val="accent5">
                        <a:lumMod val="60000"/>
                        <a:lumOff val="40000"/>
                      </a:schemeClr>
                    </a:solidFill>
                  </a:tcPr>
                </a:tc>
                <a:extLst>
                  <a:ext uri="{0D108BD9-81ED-4DB2-BD59-A6C34878D82A}">
                    <a16:rowId xmlns:a16="http://schemas.microsoft.com/office/drawing/2014/main" val="10005"/>
                  </a:ext>
                </a:extLst>
              </a:tr>
              <a:tr h="303827">
                <a:tc>
                  <a:txBody>
                    <a:bodyPr/>
                    <a:lstStyle/>
                    <a:p>
                      <a:pPr algn="l"/>
                      <a:r>
                        <a:rPr lang="en-US" sz="1400" dirty="0">
                          <a:ln>
                            <a:solidFill>
                              <a:schemeClr val="tx1"/>
                            </a:solidFill>
                          </a:ln>
                          <a:solidFill>
                            <a:schemeClr val="tx1"/>
                          </a:solidFill>
                        </a:rPr>
                        <a:t>Refresh</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3 hours</a:t>
                      </a:r>
                    </a:p>
                  </a:txBody>
                  <a:tcPr anchor="ctr">
                    <a:solidFill>
                      <a:schemeClr val="accent5">
                        <a:lumMod val="60000"/>
                        <a:lumOff val="40000"/>
                      </a:schemeClr>
                    </a:solidFill>
                  </a:tcPr>
                </a:tc>
                <a:extLst>
                  <a:ext uri="{0D108BD9-81ED-4DB2-BD59-A6C34878D82A}">
                    <a16:rowId xmlns:a16="http://schemas.microsoft.com/office/drawing/2014/main" val="10006"/>
                  </a:ext>
                </a:extLst>
              </a:tr>
              <a:tr h="303827">
                <a:tc>
                  <a:txBody>
                    <a:bodyPr/>
                    <a:lstStyle/>
                    <a:p>
                      <a:pPr algn="l"/>
                      <a:r>
                        <a:rPr lang="en-US" sz="1400" dirty="0">
                          <a:ln>
                            <a:solidFill>
                              <a:schemeClr val="tx1"/>
                            </a:solidFill>
                          </a:ln>
                          <a:solidFill>
                            <a:schemeClr val="tx1"/>
                          </a:solidFill>
                        </a:rPr>
                        <a:t>Coverage</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FD</a:t>
                      </a:r>
                    </a:p>
                  </a:txBody>
                  <a:tcPr anchor="ctr">
                    <a:solidFill>
                      <a:schemeClr val="accent5">
                        <a:lumMod val="60000"/>
                        <a:lumOff val="40000"/>
                      </a:schemeClr>
                    </a:solidFill>
                  </a:tcPr>
                </a:tc>
                <a:extLst>
                  <a:ext uri="{0D108BD9-81ED-4DB2-BD59-A6C34878D82A}">
                    <a16:rowId xmlns:a16="http://schemas.microsoft.com/office/drawing/2014/main" val="10007"/>
                  </a:ext>
                </a:extLst>
              </a:tr>
              <a:tr h="303827">
                <a:tc>
                  <a:txBody>
                    <a:bodyPr/>
                    <a:lstStyle/>
                    <a:p>
                      <a:pPr algn="l"/>
                      <a:r>
                        <a:rPr lang="en-US" sz="1400" dirty="0">
                          <a:ln>
                            <a:solidFill>
                              <a:schemeClr val="tx1"/>
                            </a:solidFill>
                          </a:ln>
                          <a:solidFill>
                            <a:schemeClr val="tx1"/>
                          </a:solidFill>
                        </a:rPr>
                        <a:t>Horizontal Resolution</a:t>
                      </a:r>
                    </a:p>
                  </a:txBody>
                  <a:tcPr anchor="ct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FD – 2 km</a:t>
                      </a:r>
                    </a:p>
                  </a:txBody>
                  <a:tcPr anchor="ctr">
                    <a:solidFill>
                      <a:schemeClr val="accent5">
                        <a:lumMod val="60000"/>
                        <a:lumOff val="40000"/>
                      </a:schemeClr>
                    </a:solidFill>
                  </a:tcPr>
                </a:tc>
                <a:extLst>
                  <a:ext uri="{0D108BD9-81ED-4DB2-BD59-A6C34878D82A}">
                    <a16:rowId xmlns:a16="http://schemas.microsoft.com/office/drawing/2014/main" val="10008"/>
                  </a:ext>
                </a:extLst>
              </a:tr>
              <a:tr h="3038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n>
                            <a:solidFill>
                              <a:schemeClr val="tx1"/>
                            </a:solidFill>
                          </a:ln>
                          <a:solidFill>
                            <a:schemeClr val="tx1"/>
                          </a:solidFill>
                        </a:rPr>
                        <a:t>Cloud Cover Conditions Qualifier</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Clear Conditions associated with threshold accuracy</a:t>
                      </a:r>
                    </a:p>
                  </a:txBody>
                  <a:tcPr anchor="ctr">
                    <a:solidFill>
                      <a:schemeClr val="accent5">
                        <a:lumMod val="60000"/>
                        <a:lumOff val="40000"/>
                      </a:schemeClr>
                    </a:solidFill>
                  </a:tcPr>
                </a:tc>
                <a:extLst>
                  <a:ext uri="{0D108BD9-81ED-4DB2-BD59-A6C34878D82A}">
                    <a16:rowId xmlns:a16="http://schemas.microsoft.com/office/drawing/2014/main" val="10009"/>
                  </a:ext>
                </a:extLst>
              </a:tr>
              <a:tr h="5590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n>
                            <a:solidFill>
                              <a:schemeClr val="tx1"/>
                            </a:solidFill>
                          </a:ln>
                          <a:solidFill>
                            <a:schemeClr val="tx1"/>
                          </a:solidFill>
                        </a:rPr>
                        <a:t>Temporal Qualifier</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Ice Covered waters; Day and Night</a:t>
                      </a: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Day with sun at less than 67 degree solar zenith angle</a:t>
                      </a:r>
                    </a:p>
                  </a:txBody>
                  <a:tcPr anchor="ctr">
                    <a:solidFill>
                      <a:schemeClr val="accent5">
                        <a:lumMod val="60000"/>
                        <a:lumOff val="40000"/>
                      </a:schemeClr>
                    </a:solidFill>
                  </a:tcPr>
                </a:tc>
                <a:extLst>
                  <a:ext uri="{0D108BD9-81ED-4DB2-BD59-A6C34878D82A}">
                    <a16:rowId xmlns:a16="http://schemas.microsoft.com/office/drawing/2014/main" val="10010"/>
                  </a:ext>
                </a:extLst>
              </a:tr>
              <a:tr h="5165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n>
                            <a:solidFill>
                              <a:schemeClr val="tx1"/>
                            </a:solidFill>
                          </a:ln>
                          <a:solidFill>
                            <a:schemeClr val="tx1"/>
                          </a:solidFill>
                        </a:rPr>
                        <a:t>Product Extent Qualifier</a:t>
                      </a:r>
                    </a:p>
                  </a:txBody>
                  <a:tcPr anchor="ctr">
                    <a:solidFill>
                      <a:schemeClr val="accent5">
                        <a:lumMod val="60000"/>
                        <a:lumOff val="4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0" i="0" u="none" strike="noStrike" kern="1200" cap="none" normalizeH="0" baseline="0" dirty="0">
                          <a:ln>
                            <a:solidFill>
                              <a:schemeClr val="tx1"/>
                            </a:solidFill>
                          </a:ln>
                          <a:solidFill>
                            <a:schemeClr val="tx1"/>
                          </a:solidFill>
                          <a:effectLst/>
                          <a:latin typeface="Arial" charset="0"/>
                          <a:ea typeface="+mn-ea"/>
                          <a:cs typeface="Arial" charset="0"/>
                        </a:rPr>
                        <a:t>Quantitative out to at least 67 degrees LZA and qualitative at larger LZA (Note: AITA is processed out to LZA = 80 degrees)</a:t>
                      </a:r>
                    </a:p>
                  </a:txBody>
                  <a:tcPr anchor="ctr">
                    <a:solidFill>
                      <a:schemeClr val="accent5">
                        <a:lumMod val="60000"/>
                        <a:lumOff val="40000"/>
                      </a:schemeClr>
                    </a:solidFill>
                  </a:tcPr>
                </a:tc>
                <a:extLst>
                  <a:ext uri="{0D108BD9-81ED-4DB2-BD59-A6C34878D82A}">
                    <a16:rowId xmlns:a16="http://schemas.microsoft.com/office/drawing/2014/main" val="10011"/>
                  </a:ext>
                </a:extLst>
              </a:tr>
            </a:tbl>
          </a:graphicData>
        </a:graphic>
      </p:graphicFrame>
      <p:sp>
        <p:nvSpPr>
          <p:cNvPr id="187395" name="Slide Number Placeholder 3">
            <a:extLst>
              <a:ext uri="{FF2B5EF4-FFF2-40B4-BE49-F238E27FC236}">
                <a16:creationId xmlns:a16="http://schemas.microsoft.com/office/drawing/2014/main" id="{8D9351A1-3466-820C-55C4-74F6020D3DA8}"/>
              </a:ext>
            </a:extLst>
          </p:cNvPr>
          <p:cNvSpPr>
            <a:spLocks noGrp="1" noChangeArrowheads="1"/>
          </p:cNvSpPr>
          <p:nvPr>
            <p:ph type="sldNum" sz="quarter" idx="12"/>
          </p:nvPr>
        </p:nvSpPr>
        <p:spPr bwMode="auto">
          <a:xfrm>
            <a:off x="9688285" y="6323693"/>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Font typeface="Calibri" panose="020F0502020204030204" pitchFamily="34" charset="0"/>
              <a:buNone/>
            </a:pPr>
            <a:fld id="{FB349873-293C-BF48-9E86-558A61E62FDC}" type="slidenum">
              <a:rPr lang="en-US" altLang="en-US" smtClean="0"/>
              <a:pPr>
                <a:spcBef>
                  <a:spcPct val="0"/>
                </a:spcBef>
                <a:buFont typeface="Calibri" panose="020F0502020204030204" pitchFamily="34" charset="0"/>
                <a:buNone/>
              </a:pPr>
              <a:t>40</a:t>
            </a:fld>
            <a:endParaRPr lang="en-US" altLang="en-US" sz="1200" dirty="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Slide Number Placeholder 3">
            <a:extLst>
              <a:ext uri="{FF2B5EF4-FFF2-40B4-BE49-F238E27FC236}">
                <a16:creationId xmlns:a16="http://schemas.microsoft.com/office/drawing/2014/main" id="{2D1E83A0-49B9-7B41-9708-EBCC62F62919}"/>
              </a:ext>
            </a:extLst>
          </p:cNvPr>
          <p:cNvSpPr>
            <a:spLocks noGrp="1" noChangeArrowheads="1"/>
          </p:cNvSpPr>
          <p:nvPr>
            <p:ph type="sldNum" sz="quarter" idx="12"/>
          </p:nvPr>
        </p:nvSpPr>
        <p:spPr bwMode="auto">
          <a:xfrm>
            <a:off x="9978636" y="6349051"/>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Font typeface="Calibri" panose="020F0502020204030204" pitchFamily="34" charset="0"/>
              <a:buNone/>
            </a:pPr>
            <a:fld id="{FB349873-293C-BF48-9E86-558A61E62FDC}" type="slidenum">
              <a:rPr lang="en-US" altLang="en-US" smtClean="0"/>
              <a:pPr>
                <a:spcBef>
                  <a:spcPct val="0"/>
                </a:spcBef>
                <a:buFont typeface="Calibri" panose="020F0502020204030204" pitchFamily="34" charset="0"/>
                <a:buNone/>
              </a:pPr>
              <a:t>41</a:t>
            </a:fld>
            <a:endParaRPr lang="en-US" altLang="en-US" sz="1200">
              <a:solidFill>
                <a:srgbClr val="FFFFFF"/>
              </a:solidFill>
            </a:endParaRPr>
          </a:p>
        </p:txBody>
      </p:sp>
      <p:sp>
        <p:nvSpPr>
          <p:cNvPr id="189442" name="Title 1">
            <a:extLst>
              <a:ext uri="{FF2B5EF4-FFF2-40B4-BE49-F238E27FC236}">
                <a16:creationId xmlns:a16="http://schemas.microsoft.com/office/drawing/2014/main" id="{991D2D3E-ED14-32C5-01C3-D5F94186C307}"/>
              </a:ext>
            </a:extLst>
          </p:cNvPr>
          <p:cNvSpPr>
            <a:spLocks noGrp="1" noChangeArrowheads="1"/>
          </p:cNvSpPr>
          <p:nvPr>
            <p:ph type="title"/>
          </p:nvPr>
        </p:nvSpPr>
        <p:spPr>
          <a:xfrm>
            <a:off x="2700339" y="0"/>
            <a:ext cx="6435725"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en-US" sz="3200" dirty="0">
                <a:solidFill>
                  <a:srgbClr val="FFFFFF"/>
                </a:solidFill>
                <a:latin typeface="Calibri" panose="020F0502020204030204" pitchFamily="34" charset="0"/>
                <a:ea typeface="MS PGothic" panose="020B0600070205080204" pitchFamily="34" charset="-128"/>
                <a:sym typeface="Calibri" panose="020F0502020204030204" pitchFamily="34" charset="0"/>
              </a:rPr>
              <a:t>Ice Age/Thickness Processing Flow </a:t>
            </a:r>
          </a:p>
        </p:txBody>
      </p:sp>
      <p:sp>
        <p:nvSpPr>
          <p:cNvPr id="189443" name="Text Box 41">
            <a:extLst>
              <a:ext uri="{FF2B5EF4-FFF2-40B4-BE49-F238E27FC236}">
                <a16:creationId xmlns:a16="http://schemas.microsoft.com/office/drawing/2014/main" id="{4F0FFF6E-3F72-13B3-C587-A1E324742678}"/>
              </a:ext>
            </a:extLst>
          </p:cNvPr>
          <p:cNvSpPr txBox="1">
            <a:spLocks noChangeArrowheads="1"/>
          </p:cNvSpPr>
          <p:nvPr/>
        </p:nvSpPr>
        <p:spPr bwMode="auto">
          <a:xfrm>
            <a:off x="5284787" y="1616075"/>
            <a:ext cx="5953547" cy="1277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400" b="1" dirty="0">
                <a:solidFill>
                  <a:srgbClr val="FFFFFF"/>
                </a:solidFill>
                <a:latin typeface="Arial" panose="020B0604020202020204" pitchFamily="34" charset="0"/>
                <a:ea typeface="宋体" panose="02010600030101010101" pitchFamily="2" charset="-122"/>
              </a:rPr>
              <a:t>ABI Channel Used:</a:t>
            </a:r>
            <a:r>
              <a:rPr lang="en-US" altLang="zh-CN" sz="1400" dirty="0">
                <a:solidFill>
                  <a:srgbClr val="FFFFFF"/>
                </a:solidFill>
                <a:latin typeface="Arial" panose="020B0604020202020204" pitchFamily="34" charset="0"/>
                <a:ea typeface="宋体" panose="02010600030101010101" pitchFamily="2" charset="-122"/>
              </a:rPr>
              <a:t> Retrieved products, e.g., cloud, IST.</a:t>
            </a:r>
          </a:p>
          <a:p>
            <a:pPr eaLnBrk="1" hangingPunct="1">
              <a:spcBef>
                <a:spcPct val="50000"/>
              </a:spcBef>
              <a:buFontTx/>
              <a:buNone/>
            </a:pPr>
            <a:r>
              <a:rPr lang="en-US" altLang="zh-CN" sz="1400" b="1" dirty="0">
                <a:solidFill>
                  <a:srgbClr val="FFFFFF"/>
                </a:solidFill>
                <a:latin typeface="Arial" panose="020B0604020202020204" pitchFamily="34" charset="0"/>
                <a:ea typeface="宋体" panose="02010600030101010101" pitchFamily="2" charset="-122"/>
              </a:rPr>
              <a:t>Algorithm Dependencies:</a:t>
            </a:r>
            <a:r>
              <a:rPr lang="en-US" altLang="zh-CN" sz="1400" dirty="0">
                <a:solidFill>
                  <a:srgbClr val="FFFFFF"/>
                </a:solidFill>
                <a:latin typeface="Arial" panose="020B0604020202020204" pitchFamily="34" charset="0"/>
                <a:ea typeface="宋体" panose="02010600030101010101" pitchFamily="2" charset="-122"/>
              </a:rPr>
              <a:t> See separate slide.</a:t>
            </a:r>
          </a:p>
          <a:p>
            <a:pPr eaLnBrk="1" hangingPunct="1">
              <a:spcBef>
                <a:spcPct val="50000"/>
              </a:spcBef>
              <a:buFontTx/>
              <a:buNone/>
            </a:pPr>
            <a:r>
              <a:rPr lang="en-US" altLang="zh-CN" sz="1400" b="1" dirty="0">
                <a:solidFill>
                  <a:srgbClr val="FFFFFF"/>
                </a:solidFill>
                <a:latin typeface="Arial" panose="020B0604020202020204" pitchFamily="34" charset="0"/>
                <a:ea typeface="宋体" panose="02010600030101010101" pitchFamily="2" charset="-122"/>
              </a:rPr>
              <a:t>Ancillary Data Dependencies:</a:t>
            </a:r>
            <a:r>
              <a:rPr lang="en-US" altLang="zh-CN" sz="1400" dirty="0">
                <a:solidFill>
                  <a:srgbClr val="FFFFFF"/>
                </a:solidFill>
                <a:latin typeface="Arial" panose="020B0604020202020204" pitchFamily="34" charset="0"/>
                <a:ea typeface="宋体" panose="02010600030101010101" pitchFamily="2" charset="-122"/>
              </a:rPr>
              <a:t> NWP/NCEP/ECMWF, et al.</a:t>
            </a:r>
          </a:p>
          <a:p>
            <a:pPr eaLnBrk="1" hangingPunct="1">
              <a:spcBef>
                <a:spcPct val="50000"/>
              </a:spcBef>
              <a:buFontTx/>
              <a:buNone/>
            </a:pPr>
            <a:r>
              <a:rPr lang="en-US" altLang="zh-CN" sz="1400" b="1" dirty="0">
                <a:solidFill>
                  <a:srgbClr val="FFFFFF"/>
                </a:solidFill>
                <a:latin typeface="Arial" panose="020B0604020202020204" pitchFamily="34" charset="0"/>
                <a:ea typeface="宋体" panose="02010600030101010101" pitchFamily="2" charset="-122"/>
              </a:rPr>
              <a:t>Products Generated:</a:t>
            </a:r>
            <a:r>
              <a:rPr lang="en-US" altLang="zh-CN" sz="1400" dirty="0">
                <a:solidFill>
                  <a:srgbClr val="FFFFFF"/>
                </a:solidFill>
                <a:latin typeface="Arial" panose="020B0604020202020204" pitchFamily="34" charset="0"/>
                <a:ea typeface="宋体" panose="02010600030101010101" pitchFamily="2" charset="-122"/>
              </a:rPr>
              <a:t> Ice thickness and age and associated quality flags. </a:t>
            </a:r>
          </a:p>
        </p:txBody>
      </p:sp>
      <p:grpSp>
        <p:nvGrpSpPr>
          <p:cNvPr id="189444" name="Group 42">
            <a:extLst>
              <a:ext uri="{FF2B5EF4-FFF2-40B4-BE49-F238E27FC236}">
                <a16:creationId xmlns:a16="http://schemas.microsoft.com/office/drawing/2014/main" id="{857BD6CE-E281-0D58-F5CA-F8AA0D1377F3}"/>
              </a:ext>
            </a:extLst>
          </p:cNvPr>
          <p:cNvGrpSpPr>
            <a:grpSpLocks/>
          </p:cNvGrpSpPr>
          <p:nvPr/>
        </p:nvGrpSpPr>
        <p:grpSpPr bwMode="auto">
          <a:xfrm>
            <a:off x="1825625" y="1603375"/>
            <a:ext cx="8382000" cy="4902200"/>
            <a:chOff x="96" y="1248"/>
            <a:chExt cx="5088" cy="2944"/>
          </a:xfrm>
        </p:grpSpPr>
        <p:sp>
          <p:nvSpPr>
            <p:cNvPr id="189446" name="AutoShape 7">
              <a:extLst>
                <a:ext uri="{FF2B5EF4-FFF2-40B4-BE49-F238E27FC236}">
                  <a16:creationId xmlns:a16="http://schemas.microsoft.com/office/drawing/2014/main" id="{A2003C5A-3EE5-7644-2B89-7623C59C2829}"/>
                </a:ext>
              </a:extLst>
            </p:cNvPr>
            <p:cNvSpPr>
              <a:spLocks noChangeArrowheads="1"/>
            </p:cNvSpPr>
            <p:nvPr/>
          </p:nvSpPr>
          <p:spPr bwMode="auto">
            <a:xfrm>
              <a:off x="713" y="1248"/>
              <a:ext cx="1289" cy="275"/>
            </a:xfrm>
            <a:prstGeom prst="roundRect">
              <a:avLst>
                <a:gd name="adj" fmla="val 50000"/>
              </a:avLst>
            </a:prstGeom>
            <a:solidFill>
              <a:srgbClr val="FFFFCC"/>
            </a:solidFill>
            <a:ln w="12700">
              <a:solidFill>
                <a:schemeClr val="tx1"/>
              </a:solidFill>
              <a:round/>
              <a:headEnd/>
              <a:tailEnd/>
            </a:ln>
          </p:spPr>
          <p:txBody>
            <a:bodyPr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OTIM and Ice age classification begin</a:t>
              </a:r>
            </a:p>
          </p:txBody>
        </p:sp>
        <p:sp>
          <p:nvSpPr>
            <p:cNvPr id="189447" name="Rectangle 8">
              <a:extLst>
                <a:ext uri="{FF2B5EF4-FFF2-40B4-BE49-F238E27FC236}">
                  <a16:creationId xmlns:a16="http://schemas.microsoft.com/office/drawing/2014/main" id="{987758A8-2D07-A632-90C7-22DF4406CB1F}"/>
                </a:ext>
              </a:extLst>
            </p:cNvPr>
            <p:cNvSpPr>
              <a:spLocks noChangeArrowheads="1"/>
            </p:cNvSpPr>
            <p:nvPr/>
          </p:nvSpPr>
          <p:spPr bwMode="auto">
            <a:xfrm>
              <a:off x="2295" y="2629"/>
              <a:ext cx="516"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zh-CN" altLang="en-US" sz="1600" b="1">
                <a:solidFill>
                  <a:srgbClr val="FFFF00"/>
                </a:solidFill>
                <a:latin typeface="Arial" panose="020B0604020202020204" pitchFamily="34" charset="0"/>
              </a:endParaRPr>
            </a:p>
          </p:txBody>
        </p:sp>
        <p:sp>
          <p:nvSpPr>
            <p:cNvPr id="189448" name="AutoShape 9">
              <a:extLst>
                <a:ext uri="{FF2B5EF4-FFF2-40B4-BE49-F238E27FC236}">
                  <a16:creationId xmlns:a16="http://schemas.microsoft.com/office/drawing/2014/main" id="{C472BDBE-6AF0-241B-F9A9-B362621A0013}"/>
                </a:ext>
              </a:extLst>
            </p:cNvPr>
            <p:cNvSpPr>
              <a:spLocks noChangeArrowheads="1"/>
            </p:cNvSpPr>
            <p:nvPr/>
          </p:nvSpPr>
          <p:spPr bwMode="auto">
            <a:xfrm>
              <a:off x="236" y="1649"/>
              <a:ext cx="1868" cy="316"/>
            </a:xfrm>
            <a:prstGeom prst="flowChartInputOutput">
              <a:avLst/>
            </a:prstGeom>
            <a:solidFill>
              <a:srgbClr val="9999FF"/>
            </a:solidFill>
            <a:ln w="12700">
              <a:solidFill>
                <a:schemeClr val="tx1"/>
              </a:solidFill>
              <a:miter lim="800000"/>
              <a:headEnd/>
              <a:tailEnd/>
            </a:ln>
          </p:spPr>
          <p:txBody>
            <a:bodyPr lIns="9144" rIns="9144"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Surface air temperature, pressure, wind, and moisture (</a:t>
              </a:r>
              <a:r>
                <a:rPr lang="en-US" altLang="zh-CN" sz="1200">
                  <a:solidFill>
                    <a:srgbClr val="FF0000"/>
                  </a:solidFill>
                  <a:latin typeface="Arial" panose="020B0604020202020204" pitchFamily="34" charset="0"/>
                  <a:ea typeface="宋体" panose="02010600030101010101" pitchFamily="2" charset="-122"/>
                </a:rPr>
                <a:t>optional</a:t>
              </a:r>
              <a:r>
                <a:rPr lang="en-US" altLang="zh-CN" sz="1200">
                  <a:solidFill>
                    <a:schemeClr val="tx1"/>
                  </a:solidFill>
                  <a:latin typeface="Arial" panose="020B0604020202020204" pitchFamily="34" charset="0"/>
                  <a:ea typeface="宋体" panose="02010600030101010101" pitchFamily="2" charset="-122"/>
                </a:rPr>
                <a:t>)</a:t>
              </a:r>
            </a:p>
          </p:txBody>
        </p:sp>
        <p:sp>
          <p:nvSpPr>
            <p:cNvPr id="189449" name="AutoShape 10">
              <a:extLst>
                <a:ext uri="{FF2B5EF4-FFF2-40B4-BE49-F238E27FC236}">
                  <a16:creationId xmlns:a16="http://schemas.microsoft.com/office/drawing/2014/main" id="{B1E98AD7-0550-F883-9A32-3BB931F21985}"/>
                </a:ext>
              </a:extLst>
            </p:cNvPr>
            <p:cNvSpPr>
              <a:spLocks noChangeArrowheads="1"/>
            </p:cNvSpPr>
            <p:nvPr/>
          </p:nvSpPr>
          <p:spPr bwMode="auto">
            <a:xfrm>
              <a:off x="96" y="2050"/>
              <a:ext cx="1787" cy="355"/>
            </a:xfrm>
            <a:prstGeom prst="flowChartInputOutput">
              <a:avLst/>
            </a:prstGeom>
            <a:solidFill>
              <a:srgbClr val="9999FF"/>
            </a:solidFill>
            <a:ln w="12700">
              <a:solidFill>
                <a:schemeClr val="tx1"/>
              </a:solidFill>
              <a:miter lim="800000"/>
              <a:headEnd/>
              <a:tailEnd/>
            </a:ln>
          </p:spPr>
          <p:txBody>
            <a:bodyPr lIns="9144" rIns="9144"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Cloud mask, ice physical properties, snow cover, sea/lake mask</a:t>
              </a:r>
            </a:p>
          </p:txBody>
        </p:sp>
        <p:sp>
          <p:nvSpPr>
            <p:cNvPr id="189450" name="AutoShape 11">
              <a:extLst>
                <a:ext uri="{FF2B5EF4-FFF2-40B4-BE49-F238E27FC236}">
                  <a16:creationId xmlns:a16="http://schemas.microsoft.com/office/drawing/2014/main" id="{922F046B-6A40-3D48-B189-735BAE1C04B7}"/>
                </a:ext>
              </a:extLst>
            </p:cNvPr>
            <p:cNvSpPr>
              <a:spLocks noChangeArrowheads="1"/>
            </p:cNvSpPr>
            <p:nvPr/>
          </p:nvSpPr>
          <p:spPr bwMode="auto">
            <a:xfrm>
              <a:off x="1665" y="2241"/>
              <a:ext cx="717" cy="180"/>
            </a:xfrm>
            <a:prstGeom prst="flowChartInputOutput">
              <a:avLst/>
            </a:prstGeom>
            <a:solidFill>
              <a:srgbClr val="9999FF"/>
            </a:solidFill>
            <a:ln w="12700">
              <a:solidFill>
                <a:schemeClr val="tx1"/>
              </a:solidFill>
              <a:miter lim="800000"/>
              <a:headEnd/>
              <a:tailEnd/>
            </a:ln>
          </p:spPr>
          <p:txBody>
            <a:bodyPr lIns="9144" rIns="9144"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Ice type</a:t>
              </a:r>
            </a:p>
          </p:txBody>
        </p:sp>
        <p:sp>
          <p:nvSpPr>
            <p:cNvPr id="189451" name="AutoShape 12">
              <a:extLst>
                <a:ext uri="{FF2B5EF4-FFF2-40B4-BE49-F238E27FC236}">
                  <a16:creationId xmlns:a16="http://schemas.microsoft.com/office/drawing/2014/main" id="{9CE5EF4F-E350-9BD3-1809-EE665868DCD2}"/>
                </a:ext>
              </a:extLst>
            </p:cNvPr>
            <p:cNvSpPr>
              <a:spLocks noChangeArrowheads="1"/>
            </p:cNvSpPr>
            <p:nvPr/>
          </p:nvSpPr>
          <p:spPr bwMode="auto">
            <a:xfrm>
              <a:off x="1609" y="2601"/>
              <a:ext cx="694" cy="227"/>
            </a:xfrm>
            <a:prstGeom prst="flowChartPredefinedProcess">
              <a:avLst/>
            </a:prstGeom>
            <a:solidFill>
              <a:srgbClr val="CCECFF"/>
            </a:solidFill>
            <a:ln w="12700">
              <a:solidFill>
                <a:schemeClr val="tx1"/>
              </a:solidFill>
              <a:miter lim="800000"/>
              <a:headEnd/>
              <a:tailEnd/>
            </a:ln>
          </p:spPr>
          <p:txBody>
            <a:bodyPr lIns="18000" tIns="18000" rIns="18000" bIns="18000"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Surface albedo</a:t>
              </a:r>
            </a:p>
          </p:txBody>
        </p:sp>
        <p:sp>
          <p:nvSpPr>
            <p:cNvPr id="189452" name="AutoShape 13">
              <a:extLst>
                <a:ext uri="{FF2B5EF4-FFF2-40B4-BE49-F238E27FC236}">
                  <a16:creationId xmlns:a16="http://schemas.microsoft.com/office/drawing/2014/main" id="{A29AF6CB-7D35-2B7A-1F90-897FE7E4D4F1}"/>
                </a:ext>
              </a:extLst>
            </p:cNvPr>
            <p:cNvSpPr>
              <a:spLocks noChangeArrowheads="1"/>
            </p:cNvSpPr>
            <p:nvPr/>
          </p:nvSpPr>
          <p:spPr bwMode="auto">
            <a:xfrm>
              <a:off x="628" y="2601"/>
              <a:ext cx="718" cy="241"/>
            </a:xfrm>
            <a:prstGeom prst="flowChartProcess">
              <a:avLst/>
            </a:prstGeom>
            <a:solidFill>
              <a:srgbClr val="CCFF99"/>
            </a:solidFill>
            <a:ln w="12700">
              <a:solidFill>
                <a:schemeClr val="tx1"/>
              </a:solidFill>
              <a:miter lim="800000"/>
              <a:headEnd/>
              <a:tailEnd/>
            </a:ln>
          </p:spPr>
          <p:txBody>
            <a:bodyPr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For each pixel</a:t>
              </a:r>
            </a:p>
          </p:txBody>
        </p:sp>
        <p:sp>
          <p:nvSpPr>
            <p:cNvPr id="189453" name="AutoShape 14">
              <a:extLst>
                <a:ext uri="{FF2B5EF4-FFF2-40B4-BE49-F238E27FC236}">
                  <a16:creationId xmlns:a16="http://schemas.microsoft.com/office/drawing/2014/main" id="{B205DA95-9633-7377-FA6E-C550DFEA50FD}"/>
                </a:ext>
              </a:extLst>
            </p:cNvPr>
            <p:cNvSpPr>
              <a:spLocks noChangeArrowheads="1"/>
            </p:cNvSpPr>
            <p:nvPr/>
          </p:nvSpPr>
          <p:spPr bwMode="auto">
            <a:xfrm>
              <a:off x="2495" y="2601"/>
              <a:ext cx="742" cy="238"/>
            </a:xfrm>
            <a:prstGeom prst="flowChartPredefinedProcess">
              <a:avLst/>
            </a:prstGeom>
            <a:solidFill>
              <a:srgbClr val="CCECFF"/>
            </a:solidFill>
            <a:ln w="12700">
              <a:solidFill>
                <a:schemeClr val="tx1"/>
              </a:solidFill>
              <a:miter lim="800000"/>
              <a:headEnd/>
              <a:tailEnd/>
            </a:ln>
          </p:spPr>
          <p:txBody>
            <a:bodyPr lIns="18000" tIns="18000" rIns="18000" bIns="18000"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Surface temperature</a:t>
              </a:r>
            </a:p>
          </p:txBody>
        </p:sp>
        <p:sp>
          <p:nvSpPr>
            <p:cNvPr id="189454" name="AutoShape 15">
              <a:extLst>
                <a:ext uri="{FF2B5EF4-FFF2-40B4-BE49-F238E27FC236}">
                  <a16:creationId xmlns:a16="http://schemas.microsoft.com/office/drawing/2014/main" id="{9DBA5828-B2EE-1AB2-0B44-AAE7E7BBA761}"/>
                </a:ext>
              </a:extLst>
            </p:cNvPr>
            <p:cNvSpPr>
              <a:spLocks noChangeArrowheads="1"/>
            </p:cNvSpPr>
            <p:nvPr/>
          </p:nvSpPr>
          <p:spPr bwMode="auto">
            <a:xfrm>
              <a:off x="3436" y="2601"/>
              <a:ext cx="885" cy="238"/>
            </a:xfrm>
            <a:prstGeom prst="flowChartPredefinedProcess">
              <a:avLst/>
            </a:prstGeom>
            <a:solidFill>
              <a:srgbClr val="CCECFF"/>
            </a:solidFill>
            <a:ln w="12700">
              <a:solidFill>
                <a:schemeClr val="tx1"/>
              </a:solidFill>
              <a:miter lim="800000"/>
              <a:headEnd/>
              <a:tailEnd/>
            </a:ln>
          </p:spPr>
          <p:txBody>
            <a:bodyPr lIns="18000" tIns="18000" rIns="18000" bIns="18000"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Surface radiative fluxes</a:t>
              </a:r>
            </a:p>
          </p:txBody>
        </p:sp>
        <p:sp>
          <p:nvSpPr>
            <p:cNvPr id="189455" name="AutoShape 16">
              <a:extLst>
                <a:ext uri="{FF2B5EF4-FFF2-40B4-BE49-F238E27FC236}">
                  <a16:creationId xmlns:a16="http://schemas.microsoft.com/office/drawing/2014/main" id="{78969D7A-E1EA-EC14-6727-FE046404F181}"/>
                </a:ext>
              </a:extLst>
            </p:cNvPr>
            <p:cNvSpPr>
              <a:spLocks noChangeArrowheads="1"/>
            </p:cNvSpPr>
            <p:nvPr/>
          </p:nvSpPr>
          <p:spPr bwMode="auto">
            <a:xfrm>
              <a:off x="4490" y="2601"/>
              <a:ext cx="694" cy="238"/>
            </a:xfrm>
            <a:prstGeom prst="flowChartPredefinedProcess">
              <a:avLst/>
            </a:prstGeom>
            <a:solidFill>
              <a:srgbClr val="CCECFF"/>
            </a:solidFill>
            <a:ln w="12700">
              <a:solidFill>
                <a:schemeClr val="tx1"/>
              </a:solidFill>
              <a:miter lim="800000"/>
              <a:headEnd/>
              <a:tailEnd/>
            </a:ln>
          </p:spPr>
          <p:txBody>
            <a:bodyPr lIns="18000" tIns="18000" rIns="18000" bIns="18000"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Surface heat fluxes</a:t>
              </a:r>
            </a:p>
          </p:txBody>
        </p:sp>
        <p:sp>
          <p:nvSpPr>
            <p:cNvPr id="189456" name="AutoShape 17">
              <a:extLst>
                <a:ext uri="{FF2B5EF4-FFF2-40B4-BE49-F238E27FC236}">
                  <a16:creationId xmlns:a16="http://schemas.microsoft.com/office/drawing/2014/main" id="{9EE224FD-7AC3-F1E9-A29F-F0C6730A2E55}"/>
                </a:ext>
              </a:extLst>
            </p:cNvPr>
            <p:cNvSpPr>
              <a:spLocks noChangeArrowheads="1"/>
            </p:cNvSpPr>
            <p:nvPr/>
          </p:nvSpPr>
          <p:spPr bwMode="auto">
            <a:xfrm>
              <a:off x="1609" y="2978"/>
              <a:ext cx="3027" cy="301"/>
            </a:xfrm>
            <a:prstGeom prst="flowChartProcess">
              <a:avLst/>
            </a:prstGeom>
            <a:solidFill>
              <a:srgbClr val="99CCFF"/>
            </a:solidFill>
            <a:ln w="12700">
              <a:solidFill>
                <a:schemeClr val="tx1"/>
              </a:solidFill>
              <a:miter lim="800000"/>
              <a:headEnd/>
              <a:tailEnd/>
            </a:ln>
          </p:spPr>
          <p:txBody>
            <a:bodyPr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400" b="1">
                  <a:solidFill>
                    <a:schemeClr val="tx1"/>
                  </a:solidFill>
                  <a:latin typeface="Arial" panose="020B0604020202020204" pitchFamily="34" charset="0"/>
                  <a:ea typeface="宋体" panose="02010600030101010101" pitchFamily="2" charset="-122"/>
                </a:rPr>
                <a:t>One-dimensional Thermodynamic Ice Model - OTIM</a:t>
              </a:r>
            </a:p>
          </p:txBody>
        </p:sp>
        <p:sp>
          <p:nvSpPr>
            <p:cNvPr id="189457" name="AutoShape 18">
              <a:extLst>
                <a:ext uri="{FF2B5EF4-FFF2-40B4-BE49-F238E27FC236}">
                  <a16:creationId xmlns:a16="http://schemas.microsoft.com/office/drawing/2014/main" id="{C68A58FF-BAA1-DC77-1E79-2AA2FDF8B6F7}"/>
                </a:ext>
              </a:extLst>
            </p:cNvPr>
            <p:cNvSpPr>
              <a:spLocks noChangeArrowheads="1"/>
            </p:cNvSpPr>
            <p:nvPr/>
          </p:nvSpPr>
          <p:spPr bwMode="auto">
            <a:xfrm>
              <a:off x="320" y="3465"/>
              <a:ext cx="1189" cy="261"/>
            </a:xfrm>
            <a:prstGeom prst="flowChartInputOutput">
              <a:avLst/>
            </a:prstGeom>
            <a:solidFill>
              <a:srgbClr val="9999FF"/>
            </a:solidFill>
            <a:ln w="12700">
              <a:solidFill>
                <a:schemeClr val="tx1"/>
              </a:solidFill>
              <a:miter lim="800000"/>
              <a:headEnd/>
              <a:tailEnd/>
            </a:ln>
          </p:spPr>
          <p:txBody>
            <a:bodyPr lIns="9144" rIns="9144"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All-sky sea/lake ice thickness</a:t>
              </a:r>
            </a:p>
          </p:txBody>
        </p:sp>
        <p:sp>
          <p:nvSpPr>
            <p:cNvPr id="189458" name="AutoShape 19">
              <a:extLst>
                <a:ext uri="{FF2B5EF4-FFF2-40B4-BE49-F238E27FC236}">
                  <a16:creationId xmlns:a16="http://schemas.microsoft.com/office/drawing/2014/main" id="{57C6B458-9870-5FE2-38EB-2F735F149348}"/>
                </a:ext>
              </a:extLst>
            </p:cNvPr>
            <p:cNvSpPr>
              <a:spLocks noChangeArrowheads="1"/>
            </p:cNvSpPr>
            <p:nvPr/>
          </p:nvSpPr>
          <p:spPr bwMode="auto">
            <a:xfrm>
              <a:off x="1598" y="3465"/>
              <a:ext cx="717" cy="256"/>
            </a:xfrm>
            <a:prstGeom prst="flowChartProcess">
              <a:avLst/>
            </a:prstGeom>
            <a:solidFill>
              <a:srgbClr val="CCFF99"/>
            </a:solidFill>
            <a:ln w="12700">
              <a:solidFill>
                <a:schemeClr val="tx1"/>
              </a:solidFill>
              <a:miter lim="800000"/>
              <a:headEnd/>
              <a:tailEnd/>
            </a:ln>
          </p:spPr>
          <p:txBody>
            <a:bodyPr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For each pixel</a:t>
              </a:r>
            </a:p>
          </p:txBody>
        </p:sp>
        <p:sp>
          <p:nvSpPr>
            <p:cNvPr id="189459" name="AutoShape 20">
              <a:extLst>
                <a:ext uri="{FF2B5EF4-FFF2-40B4-BE49-F238E27FC236}">
                  <a16:creationId xmlns:a16="http://schemas.microsoft.com/office/drawing/2014/main" id="{B77523D4-BD29-DB77-0DD5-D0BFEBF3896F}"/>
                </a:ext>
              </a:extLst>
            </p:cNvPr>
            <p:cNvSpPr>
              <a:spLocks noChangeArrowheads="1"/>
            </p:cNvSpPr>
            <p:nvPr/>
          </p:nvSpPr>
          <p:spPr bwMode="auto">
            <a:xfrm>
              <a:off x="2428" y="3465"/>
              <a:ext cx="2713" cy="261"/>
            </a:xfrm>
            <a:prstGeom prst="flowChartProcess">
              <a:avLst/>
            </a:prstGeom>
            <a:solidFill>
              <a:srgbClr val="99CCFF"/>
            </a:solidFill>
            <a:ln w="12700">
              <a:solidFill>
                <a:schemeClr val="tx1"/>
              </a:solidFill>
              <a:miter lim="800000"/>
              <a:headEnd/>
              <a:tailEnd/>
            </a:ln>
          </p:spPr>
          <p:txBody>
            <a:bodyPr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600">
                  <a:solidFill>
                    <a:schemeClr val="tx1"/>
                  </a:solidFill>
                  <a:latin typeface="Arial" panose="020B0604020202020204" pitchFamily="34" charset="0"/>
                  <a:ea typeface="宋体" panose="02010600030101010101" pitchFamily="2" charset="-122"/>
                </a:rPr>
                <a:t>Sea/lake ice age classification</a:t>
              </a:r>
            </a:p>
          </p:txBody>
        </p:sp>
        <p:sp>
          <p:nvSpPr>
            <p:cNvPr id="189460" name="AutoShape 21">
              <a:extLst>
                <a:ext uri="{FF2B5EF4-FFF2-40B4-BE49-F238E27FC236}">
                  <a16:creationId xmlns:a16="http://schemas.microsoft.com/office/drawing/2014/main" id="{C30ED2F8-FBC7-B76E-EA16-2DCCCBE408E2}"/>
                </a:ext>
              </a:extLst>
            </p:cNvPr>
            <p:cNvSpPr>
              <a:spLocks noChangeArrowheads="1"/>
            </p:cNvSpPr>
            <p:nvPr/>
          </p:nvSpPr>
          <p:spPr bwMode="auto">
            <a:xfrm>
              <a:off x="2198" y="3931"/>
              <a:ext cx="1188" cy="261"/>
            </a:xfrm>
            <a:prstGeom prst="flowChartInputOutput">
              <a:avLst/>
            </a:prstGeom>
            <a:solidFill>
              <a:srgbClr val="9999FF"/>
            </a:solidFill>
            <a:ln w="12700">
              <a:solidFill>
                <a:schemeClr val="tx1"/>
              </a:solidFill>
              <a:miter lim="800000"/>
              <a:headEnd/>
              <a:tailEnd/>
            </a:ln>
          </p:spPr>
          <p:txBody>
            <a:bodyPr lIns="9144" rIns="9144"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All-sky sea/lake ice age</a:t>
              </a:r>
            </a:p>
          </p:txBody>
        </p:sp>
        <p:sp>
          <p:nvSpPr>
            <p:cNvPr id="189461" name="AutoShape 22">
              <a:extLst>
                <a:ext uri="{FF2B5EF4-FFF2-40B4-BE49-F238E27FC236}">
                  <a16:creationId xmlns:a16="http://schemas.microsoft.com/office/drawing/2014/main" id="{043F3CC6-5EFF-CA9A-60D7-0A159A1F807E}"/>
                </a:ext>
              </a:extLst>
            </p:cNvPr>
            <p:cNvSpPr>
              <a:spLocks noChangeArrowheads="1"/>
            </p:cNvSpPr>
            <p:nvPr/>
          </p:nvSpPr>
          <p:spPr bwMode="auto">
            <a:xfrm>
              <a:off x="3514" y="3931"/>
              <a:ext cx="1531" cy="260"/>
            </a:xfrm>
            <a:prstGeom prst="roundRect">
              <a:avLst>
                <a:gd name="adj" fmla="val 50000"/>
              </a:avLst>
            </a:prstGeom>
            <a:solidFill>
              <a:srgbClr val="FFFFCC"/>
            </a:solidFill>
            <a:ln w="12700">
              <a:solidFill>
                <a:schemeClr val="tx1"/>
              </a:solidFill>
              <a:round/>
              <a:headEnd/>
              <a:tailEnd/>
            </a:ln>
          </p:spPr>
          <p:txBody>
            <a:bodyPr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200">
                  <a:solidFill>
                    <a:schemeClr val="tx1"/>
                  </a:solidFill>
                  <a:latin typeface="Arial" panose="020B0604020202020204" pitchFamily="34" charset="0"/>
                  <a:ea typeface="宋体" panose="02010600030101010101" pitchFamily="2" charset="-122"/>
                </a:rPr>
                <a:t>OTIM and Ice age Classification end</a:t>
              </a:r>
            </a:p>
          </p:txBody>
        </p:sp>
        <p:cxnSp>
          <p:nvCxnSpPr>
            <p:cNvPr id="189462" name="AutoShape 23">
              <a:extLst>
                <a:ext uri="{FF2B5EF4-FFF2-40B4-BE49-F238E27FC236}">
                  <a16:creationId xmlns:a16="http://schemas.microsoft.com/office/drawing/2014/main" id="{4F3EDB03-38BD-2F0A-77B7-AEA39810DEF5}"/>
                </a:ext>
              </a:extLst>
            </p:cNvPr>
            <p:cNvCxnSpPr>
              <a:cxnSpLocks noChangeShapeType="1"/>
              <a:stCxn id="189446" idx="2"/>
              <a:endCxn id="189448" idx="0"/>
            </p:cNvCxnSpPr>
            <p:nvPr/>
          </p:nvCxnSpPr>
          <p:spPr bwMode="auto">
            <a:xfrm flipH="1">
              <a:off x="1356" y="1523"/>
              <a:ext cx="1" cy="126"/>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89463" name="AutoShape 24">
              <a:extLst>
                <a:ext uri="{FF2B5EF4-FFF2-40B4-BE49-F238E27FC236}">
                  <a16:creationId xmlns:a16="http://schemas.microsoft.com/office/drawing/2014/main" id="{F0F1397E-BA74-944F-DDF2-6D7967AB19A1}"/>
                </a:ext>
              </a:extLst>
            </p:cNvPr>
            <p:cNvCxnSpPr>
              <a:cxnSpLocks noChangeShapeType="1"/>
              <a:stCxn id="189448" idx="4"/>
              <a:endCxn id="189449" idx="0"/>
            </p:cNvCxnSpPr>
            <p:nvPr/>
          </p:nvCxnSpPr>
          <p:spPr bwMode="auto">
            <a:xfrm flipH="1">
              <a:off x="1169" y="1965"/>
              <a:ext cx="2" cy="85"/>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89464" name="AutoShape 25">
              <a:extLst>
                <a:ext uri="{FF2B5EF4-FFF2-40B4-BE49-F238E27FC236}">
                  <a16:creationId xmlns:a16="http://schemas.microsoft.com/office/drawing/2014/main" id="{940BBB8A-317A-9AE8-8DAA-F4F5BCED180C}"/>
                </a:ext>
              </a:extLst>
            </p:cNvPr>
            <p:cNvCxnSpPr>
              <a:cxnSpLocks noChangeShapeType="1"/>
              <a:stCxn id="189449" idx="4"/>
              <a:endCxn id="189452" idx="0"/>
            </p:cNvCxnSpPr>
            <p:nvPr/>
          </p:nvCxnSpPr>
          <p:spPr bwMode="auto">
            <a:xfrm flipH="1">
              <a:off x="987" y="2405"/>
              <a:ext cx="3" cy="196"/>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89465" name="AutoShape 26">
              <a:extLst>
                <a:ext uri="{FF2B5EF4-FFF2-40B4-BE49-F238E27FC236}">
                  <a16:creationId xmlns:a16="http://schemas.microsoft.com/office/drawing/2014/main" id="{03F83188-E74F-43E6-09F1-FE74AAF4EEBB}"/>
                </a:ext>
              </a:extLst>
            </p:cNvPr>
            <p:cNvCxnSpPr>
              <a:cxnSpLocks noChangeShapeType="1"/>
              <a:stCxn id="189452" idx="3"/>
              <a:endCxn id="189451" idx="1"/>
            </p:cNvCxnSpPr>
            <p:nvPr/>
          </p:nvCxnSpPr>
          <p:spPr bwMode="auto">
            <a:xfrm flipV="1">
              <a:off x="1346" y="2715"/>
              <a:ext cx="263" cy="7"/>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89466" name="AutoShape 27">
              <a:extLst>
                <a:ext uri="{FF2B5EF4-FFF2-40B4-BE49-F238E27FC236}">
                  <a16:creationId xmlns:a16="http://schemas.microsoft.com/office/drawing/2014/main" id="{52028835-EA0D-01FE-FA8C-8881591A440B}"/>
                </a:ext>
              </a:extLst>
            </p:cNvPr>
            <p:cNvCxnSpPr>
              <a:cxnSpLocks noChangeShapeType="1"/>
              <a:stCxn id="189450" idx="3"/>
              <a:endCxn id="189451" idx="0"/>
            </p:cNvCxnSpPr>
            <p:nvPr/>
          </p:nvCxnSpPr>
          <p:spPr bwMode="auto">
            <a:xfrm>
              <a:off x="1950" y="2421"/>
              <a:ext cx="6" cy="180"/>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89467" name="AutoShape 28">
              <a:extLst>
                <a:ext uri="{FF2B5EF4-FFF2-40B4-BE49-F238E27FC236}">
                  <a16:creationId xmlns:a16="http://schemas.microsoft.com/office/drawing/2014/main" id="{B6F268D2-0C96-21F0-9462-86686994DF2B}"/>
                </a:ext>
              </a:extLst>
            </p:cNvPr>
            <p:cNvCxnSpPr>
              <a:cxnSpLocks noChangeShapeType="1"/>
              <a:stCxn id="189451" idx="3"/>
              <a:endCxn id="189453" idx="1"/>
            </p:cNvCxnSpPr>
            <p:nvPr/>
          </p:nvCxnSpPr>
          <p:spPr bwMode="auto">
            <a:xfrm>
              <a:off x="2303" y="2715"/>
              <a:ext cx="192" cy="5"/>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89468" name="AutoShape 29">
              <a:extLst>
                <a:ext uri="{FF2B5EF4-FFF2-40B4-BE49-F238E27FC236}">
                  <a16:creationId xmlns:a16="http://schemas.microsoft.com/office/drawing/2014/main" id="{55501210-1633-6EFA-32F6-96EC81EABBBA}"/>
                </a:ext>
              </a:extLst>
            </p:cNvPr>
            <p:cNvCxnSpPr>
              <a:cxnSpLocks noChangeShapeType="1"/>
              <a:stCxn id="189453" idx="3"/>
              <a:endCxn id="189454" idx="1"/>
            </p:cNvCxnSpPr>
            <p:nvPr/>
          </p:nvCxnSpPr>
          <p:spPr bwMode="auto">
            <a:xfrm>
              <a:off x="3237" y="2720"/>
              <a:ext cx="199" cy="0"/>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89469" name="AutoShape 30">
              <a:extLst>
                <a:ext uri="{FF2B5EF4-FFF2-40B4-BE49-F238E27FC236}">
                  <a16:creationId xmlns:a16="http://schemas.microsoft.com/office/drawing/2014/main" id="{10E9FA87-B24E-5890-3AB5-49BE98383285}"/>
                </a:ext>
              </a:extLst>
            </p:cNvPr>
            <p:cNvCxnSpPr>
              <a:cxnSpLocks noChangeShapeType="1"/>
              <a:stCxn id="189454" idx="3"/>
              <a:endCxn id="189455" idx="1"/>
            </p:cNvCxnSpPr>
            <p:nvPr/>
          </p:nvCxnSpPr>
          <p:spPr bwMode="auto">
            <a:xfrm>
              <a:off x="4321" y="2720"/>
              <a:ext cx="169" cy="0"/>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89470" name="AutoShape 31">
              <a:extLst>
                <a:ext uri="{FF2B5EF4-FFF2-40B4-BE49-F238E27FC236}">
                  <a16:creationId xmlns:a16="http://schemas.microsoft.com/office/drawing/2014/main" id="{903FE70F-5860-FF17-E505-B0AD6EBFB24F}"/>
                </a:ext>
              </a:extLst>
            </p:cNvPr>
            <p:cNvCxnSpPr>
              <a:cxnSpLocks noChangeShapeType="1"/>
              <a:stCxn id="189455" idx="2"/>
              <a:endCxn id="189456" idx="3"/>
            </p:cNvCxnSpPr>
            <p:nvPr/>
          </p:nvCxnSpPr>
          <p:spPr bwMode="auto">
            <a:xfrm rot="5400000">
              <a:off x="4592" y="2883"/>
              <a:ext cx="290" cy="201"/>
            </a:xfrm>
            <a:prstGeom prst="bentConnector2">
              <a:avLst/>
            </a:prstGeom>
            <a:noFill/>
            <a:ln w="12700">
              <a:solidFill>
                <a:srgbClr val="FFFF00"/>
              </a:solidFill>
              <a:miter lim="800000"/>
              <a:headEnd/>
              <a:tailEnd type="triangle" w="med" len="med"/>
            </a:ln>
            <a:extLst>
              <a:ext uri="{909E8E84-426E-40DD-AFC4-6F175D3DCCD1}">
                <a14:hiddenFill xmlns:a14="http://schemas.microsoft.com/office/drawing/2010/main">
                  <a:noFill/>
                </a14:hiddenFill>
              </a:ext>
            </a:extLst>
          </p:spPr>
        </p:cxnSp>
        <p:cxnSp>
          <p:nvCxnSpPr>
            <p:cNvPr id="189471" name="AutoShape 32">
              <a:extLst>
                <a:ext uri="{FF2B5EF4-FFF2-40B4-BE49-F238E27FC236}">
                  <a16:creationId xmlns:a16="http://schemas.microsoft.com/office/drawing/2014/main" id="{954B1D07-6929-0D51-AF0C-C3FD0A90922A}"/>
                </a:ext>
              </a:extLst>
            </p:cNvPr>
            <p:cNvCxnSpPr>
              <a:cxnSpLocks noChangeShapeType="1"/>
              <a:stCxn id="189456" idx="1"/>
              <a:endCxn id="189452" idx="2"/>
            </p:cNvCxnSpPr>
            <p:nvPr/>
          </p:nvCxnSpPr>
          <p:spPr bwMode="auto">
            <a:xfrm rot="10800000">
              <a:off x="987" y="2842"/>
              <a:ext cx="622" cy="287"/>
            </a:xfrm>
            <a:prstGeom prst="bentConnector2">
              <a:avLst/>
            </a:prstGeom>
            <a:noFill/>
            <a:ln w="12700">
              <a:solidFill>
                <a:srgbClr val="FFFF00"/>
              </a:solidFill>
              <a:miter lim="800000"/>
              <a:headEnd/>
              <a:tailEnd type="triangle" w="med" len="med"/>
            </a:ln>
            <a:extLst>
              <a:ext uri="{909E8E84-426E-40DD-AFC4-6F175D3DCCD1}">
                <a14:hiddenFill xmlns:a14="http://schemas.microsoft.com/office/drawing/2010/main">
                  <a:noFill/>
                </a14:hiddenFill>
              </a:ext>
            </a:extLst>
          </p:spPr>
        </p:cxnSp>
        <p:cxnSp>
          <p:nvCxnSpPr>
            <p:cNvPr id="189472" name="AutoShape 33">
              <a:extLst>
                <a:ext uri="{FF2B5EF4-FFF2-40B4-BE49-F238E27FC236}">
                  <a16:creationId xmlns:a16="http://schemas.microsoft.com/office/drawing/2014/main" id="{E5FA3B95-DE63-B57F-76BA-A5B9E8384050}"/>
                </a:ext>
              </a:extLst>
            </p:cNvPr>
            <p:cNvCxnSpPr>
              <a:cxnSpLocks noChangeShapeType="1"/>
              <a:stCxn id="189452" idx="1"/>
              <a:endCxn id="189457" idx="2"/>
            </p:cNvCxnSpPr>
            <p:nvPr/>
          </p:nvCxnSpPr>
          <p:spPr bwMode="auto">
            <a:xfrm rot="10800000" flipV="1">
              <a:off x="439" y="2722"/>
              <a:ext cx="189" cy="874"/>
            </a:xfrm>
            <a:prstGeom prst="bentConnector3">
              <a:avLst>
                <a:gd name="adj1" fmla="val 196333"/>
              </a:avLst>
            </a:prstGeom>
            <a:noFill/>
            <a:ln w="12700">
              <a:solidFill>
                <a:srgbClr val="FFFF00"/>
              </a:solidFill>
              <a:miter lim="800000"/>
              <a:headEnd/>
              <a:tailEnd type="triangle" w="med" len="med"/>
            </a:ln>
            <a:extLst>
              <a:ext uri="{909E8E84-426E-40DD-AFC4-6F175D3DCCD1}">
                <a14:hiddenFill xmlns:a14="http://schemas.microsoft.com/office/drawing/2010/main">
                  <a:noFill/>
                </a14:hiddenFill>
              </a:ext>
            </a:extLst>
          </p:spPr>
        </p:cxnSp>
        <p:cxnSp>
          <p:nvCxnSpPr>
            <p:cNvPr id="189473" name="AutoShape 34">
              <a:extLst>
                <a:ext uri="{FF2B5EF4-FFF2-40B4-BE49-F238E27FC236}">
                  <a16:creationId xmlns:a16="http://schemas.microsoft.com/office/drawing/2014/main" id="{26557096-7DC5-7797-565F-42C2459907FE}"/>
                </a:ext>
              </a:extLst>
            </p:cNvPr>
            <p:cNvCxnSpPr>
              <a:cxnSpLocks noChangeShapeType="1"/>
              <a:stCxn id="189457" idx="5"/>
              <a:endCxn id="189458" idx="1"/>
            </p:cNvCxnSpPr>
            <p:nvPr/>
          </p:nvCxnSpPr>
          <p:spPr bwMode="auto">
            <a:xfrm flipV="1">
              <a:off x="1388" y="3593"/>
              <a:ext cx="210" cy="3"/>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89474" name="AutoShape 35">
              <a:extLst>
                <a:ext uri="{FF2B5EF4-FFF2-40B4-BE49-F238E27FC236}">
                  <a16:creationId xmlns:a16="http://schemas.microsoft.com/office/drawing/2014/main" id="{F2741E0F-3CD1-CD48-32C9-7FB7C0696A1B}"/>
                </a:ext>
              </a:extLst>
            </p:cNvPr>
            <p:cNvCxnSpPr>
              <a:cxnSpLocks noChangeShapeType="1"/>
              <a:stCxn id="189458" idx="3"/>
              <a:endCxn id="189459" idx="1"/>
            </p:cNvCxnSpPr>
            <p:nvPr/>
          </p:nvCxnSpPr>
          <p:spPr bwMode="auto">
            <a:xfrm>
              <a:off x="2315" y="3593"/>
              <a:ext cx="113" cy="3"/>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89475" name="AutoShape 36">
              <a:extLst>
                <a:ext uri="{FF2B5EF4-FFF2-40B4-BE49-F238E27FC236}">
                  <a16:creationId xmlns:a16="http://schemas.microsoft.com/office/drawing/2014/main" id="{0C46A466-647C-92A2-E8C2-843DF4AECAA4}"/>
                </a:ext>
              </a:extLst>
            </p:cNvPr>
            <p:cNvCxnSpPr>
              <a:cxnSpLocks noChangeShapeType="1"/>
              <a:stCxn id="189459" idx="0"/>
              <a:endCxn id="189458" idx="0"/>
            </p:cNvCxnSpPr>
            <p:nvPr/>
          </p:nvCxnSpPr>
          <p:spPr bwMode="auto">
            <a:xfrm rot="-5400000" flipH="1" flipV="1">
              <a:off x="2870" y="2551"/>
              <a:ext cx="1" cy="1829"/>
            </a:xfrm>
            <a:prstGeom prst="bentConnector3">
              <a:avLst>
                <a:gd name="adj1" fmla="val -11200000"/>
              </a:avLst>
            </a:prstGeom>
            <a:noFill/>
            <a:ln w="12700">
              <a:solidFill>
                <a:srgbClr val="FFFF00"/>
              </a:solidFill>
              <a:miter lim="800000"/>
              <a:headEnd/>
              <a:tailEnd type="triangle" w="med" len="med"/>
            </a:ln>
            <a:extLst>
              <a:ext uri="{909E8E84-426E-40DD-AFC4-6F175D3DCCD1}">
                <a14:hiddenFill xmlns:a14="http://schemas.microsoft.com/office/drawing/2010/main">
                  <a:noFill/>
                </a14:hiddenFill>
              </a:ext>
            </a:extLst>
          </p:spPr>
        </p:cxnSp>
        <p:cxnSp>
          <p:nvCxnSpPr>
            <p:cNvPr id="189476" name="AutoShape 37">
              <a:extLst>
                <a:ext uri="{FF2B5EF4-FFF2-40B4-BE49-F238E27FC236}">
                  <a16:creationId xmlns:a16="http://schemas.microsoft.com/office/drawing/2014/main" id="{F26F1086-CCDB-A52C-10EF-1CA7B3A3CFBB}"/>
                </a:ext>
              </a:extLst>
            </p:cNvPr>
            <p:cNvCxnSpPr>
              <a:cxnSpLocks noChangeShapeType="1"/>
              <a:stCxn id="189460" idx="5"/>
              <a:endCxn id="189461" idx="1"/>
            </p:cNvCxnSpPr>
            <p:nvPr/>
          </p:nvCxnSpPr>
          <p:spPr bwMode="auto">
            <a:xfrm flipV="1">
              <a:off x="3265" y="4061"/>
              <a:ext cx="249" cy="1"/>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sp>
          <p:nvSpPr>
            <p:cNvPr id="189477" name="Text Box 38">
              <a:extLst>
                <a:ext uri="{FF2B5EF4-FFF2-40B4-BE49-F238E27FC236}">
                  <a16:creationId xmlns:a16="http://schemas.microsoft.com/office/drawing/2014/main" id="{278DA17D-20C5-A9C9-9DC9-EC5DBA155403}"/>
                </a:ext>
              </a:extLst>
            </p:cNvPr>
            <p:cNvSpPr txBox="1">
              <a:spLocks noChangeArrowheads="1"/>
            </p:cNvSpPr>
            <p:nvPr/>
          </p:nvSpPr>
          <p:spPr bwMode="auto">
            <a:xfrm>
              <a:off x="264" y="2577"/>
              <a:ext cx="3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400">
                  <a:solidFill>
                    <a:srgbClr val="FFFFFF"/>
                  </a:solidFill>
                  <a:latin typeface="Arial" panose="020B0604020202020204" pitchFamily="34" charset="0"/>
                  <a:ea typeface="宋体" panose="02010600030101010101" pitchFamily="2" charset="-122"/>
                </a:rPr>
                <a:t>end</a:t>
              </a:r>
            </a:p>
          </p:txBody>
        </p:sp>
        <p:sp>
          <p:nvSpPr>
            <p:cNvPr id="189478" name="Text Box 39">
              <a:extLst>
                <a:ext uri="{FF2B5EF4-FFF2-40B4-BE49-F238E27FC236}">
                  <a16:creationId xmlns:a16="http://schemas.microsoft.com/office/drawing/2014/main" id="{A4750885-71F6-4827-6DA0-675DED2A6FA9}"/>
                </a:ext>
              </a:extLst>
            </p:cNvPr>
            <p:cNvSpPr txBox="1">
              <a:spLocks noChangeArrowheads="1"/>
            </p:cNvSpPr>
            <p:nvPr/>
          </p:nvSpPr>
          <p:spPr bwMode="auto">
            <a:xfrm>
              <a:off x="1918" y="3906"/>
              <a:ext cx="3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400">
                  <a:solidFill>
                    <a:srgbClr val="FFFFFF"/>
                  </a:solidFill>
                  <a:latin typeface="Arial" panose="020B0604020202020204" pitchFamily="34" charset="0"/>
                  <a:ea typeface="宋体" panose="02010600030101010101" pitchFamily="2" charset="-122"/>
                </a:rPr>
                <a:t>end</a:t>
              </a:r>
            </a:p>
          </p:txBody>
        </p:sp>
        <p:cxnSp>
          <p:nvCxnSpPr>
            <p:cNvPr id="189479" name="AutoShape 40">
              <a:extLst>
                <a:ext uri="{FF2B5EF4-FFF2-40B4-BE49-F238E27FC236}">
                  <a16:creationId xmlns:a16="http://schemas.microsoft.com/office/drawing/2014/main" id="{01DAD887-49DF-9126-C2DF-85F65E73F1A6}"/>
                </a:ext>
              </a:extLst>
            </p:cNvPr>
            <p:cNvCxnSpPr>
              <a:cxnSpLocks noChangeShapeType="1"/>
              <a:stCxn id="189458" idx="2"/>
              <a:endCxn id="189460" idx="2"/>
            </p:cNvCxnSpPr>
            <p:nvPr/>
          </p:nvCxnSpPr>
          <p:spPr bwMode="auto">
            <a:xfrm rot="16200000" flipH="1">
              <a:off x="1965" y="3712"/>
              <a:ext cx="341" cy="360"/>
            </a:xfrm>
            <a:prstGeom prst="bentConnector2">
              <a:avLst/>
            </a:prstGeom>
            <a:noFill/>
            <a:ln w="12700">
              <a:solidFill>
                <a:srgbClr val="FFFF00"/>
              </a:solidFill>
              <a:miter lim="800000"/>
              <a:headEnd/>
              <a:tailEnd type="triangle" w="med" len="med"/>
            </a:ln>
            <a:extLst>
              <a:ext uri="{909E8E84-426E-40DD-AFC4-6F175D3DCCD1}">
                <a14:hiddenFill xmlns:a14="http://schemas.microsoft.com/office/drawing/2010/main">
                  <a:noFill/>
                </a14:hiddenFill>
              </a:ext>
            </a:extLst>
          </p:spPr>
        </p:cxnSp>
      </p:grpSp>
      <p:sp>
        <p:nvSpPr>
          <p:cNvPr id="189445" name="Rectangle 4">
            <a:extLst>
              <a:ext uri="{FF2B5EF4-FFF2-40B4-BE49-F238E27FC236}">
                <a16:creationId xmlns:a16="http://schemas.microsoft.com/office/drawing/2014/main" id="{EF4300ED-8883-3C01-6633-45BE6AFC2D99}"/>
              </a:ext>
            </a:extLst>
          </p:cNvPr>
          <p:cNvSpPr>
            <a:spLocks noChangeArrowheads="1"/>
          </p:cNvSpPr>
          <p:nvPr/>
        </p:nvSpPr>
        <p:spPr bwMode="auto">
          <a:xfrm>
            <a:off x="2390221" y="1077442"/>
            <a:ext cx="32004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marL="0" indent="0" eaLnBrk="1" hangingPunct="1">
              <a:buClr>
                <a:srgbClr val="FAFD00"/>
              </a:buClr>
              <a:buNone/>
            </a:pPr>
            <a:r>
              <a:rPr lang="en-US" altLang="zh-CN" sz="2000" b="1" dirty="0">
                <a:solidFill>
                  <a:srgbClr val="FFFF00"/>
                </a:solidFill>
                <a:latin typeface="Arial" panose="020B0604020202020204" pitchFamily="34" charset="0"/>
              </a:rPr>
              <a:t>Top-Level Processing: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le 1">
            <a:extLst>
              <a:ext uri="{FF2B5EF4-FFF2-40B4-BE49-F238E27FC236}">
                <a16:creationId xmlns:a16="http://schemas.microsoft.com/office/drawing/2014/main" id="{1081EAD6-61C6-5D8B-42BF-85C01BE444B9}"/>
              </a:ext>
            </a:extLst>
          </p:cNvPr>
          <p:cNvSpPr>
            <a:spLocks noGrp="1" noChangeArrowheads="1"/>
          </p:cNvSpPr>
          <p:nvPr>
            <p:ph type="title"/>
          </p:nvPr>
        </p:nvSpPr>
        <p:spPr>
          <a:xfrm>
            <a:off x="1981200" y="-46038"/>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sz="3200" dirty="0">
                <a:solidFill>
                  <a:srgbClr val="FFFFFF"/>
                </a:solidFill>
                <a:latin typeface="Calibri" panose="020F0502020204030204" pitchFamily="34" charset="0"/>
                <a:ea typeface="MS PGothic" panose="020B0600070205080204" pitchFamily="34" charset="-128"/>
                <a:sym typeface="Calibri" panose="020F0502020204030204" pitchFamily="34" charset="0"/>
              </a:rPr>
              <a:t>Ice Age/Thickness Algorithm Overview</a:t>
            </a:r>
          </a:p>
        </p:txBody>
      </p:sp>
      <p:sp>
        <p:nvSpPr>
          <p:cNvPr id="191490" name="Slide Number Placeholder 3">
            <a:extLst>
              <a:ext uri="{FF2B5EF4-FFF2-40B4-BE49-F238E27FC236}">
                <a16:creationId xmlns:a16="http://schemas.microsoft.com/office/drawing/2014/main" id="{C7FFED64-C36A-5182-BE10-43FD5DAA99A1}"/>
              </a:ext>
            </a:extLst>
          </p:cNvPr>
          <p:cNvSpPr>
            <a:spLocks noGrp="1" noChangeArrowheads="1"/>
          </p:cNvSpPr>
          <p:nvPr>
            <p:ph type="sldNum" sz="quarter" idx="12"/>
          </p:nvPr>
        </p:nvSpPr>
        <p:spPr bwMode="auto">
          <a:xfrm>
            <a:off x="9797143" y="6365875"/>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SzTx/>
              <a:buFontTx/>
              <a:buNone/>
            </a:pPr>
            <a:fld id="{FB349873-293C-BF48-9E86-558A61E62FDC}" type="slidenum">
              <a:rPr lang="en-US" altLang="en-US" smtClean="0"/>
              <a:pPr>
                <a:spcBef>
                  <a:spcPct val="0"/>
                </a:spcBef>
                <a:buClrTx/>
                <a:buSzTx/>
                <a:buFontTx/>
                <a:buNone/>
              </a:pPr>
              <a:t>42</a:t>
            </a:fld>
            <a:endParaRPr lang="en-US" altLang="en-US" sz="1200" dirty="0">
              <a:latin typeface="Arial" panose="020B0604020202020204" pitchFamily="34" charset="0"/>
              <a:sym typeface="Arial" panose="020B0604020202020204" pitchFamily="34" charset="0"/>
            </a:endParaRPr>
          </a:p>
        </p:txBody>
      </p:sp>
      <p:sp>
        <p:nvSpPr>
          <p:cNvPr id="191491" name="Text Box 4">
            <a:extLst>
              <a:ext uri="{FF2B5EF4-FFF2-40B4-BE49-F238E27FC236}">
                <a16:creationId xmlns:a16="http://schemas.microsoft.com/office/drawing/2014/main" id="{47FFB5D8-887E-722C-0247-7633AD461520}"/>
              </a:ext>
            </a:extLst>
          </p:cNvPr>
          <p:cNvSpPr txBox="1">
            <a:spLocks noChangeArrowheads="1"/>
          </p:cNvSpPr>
          <p:nvPr/>
        </p:nvSpPr>
        <p:spPr bwMode="auto">
          <a:xfrm>
            <a:off x="9424989" y="9885363"/>
            <a:ext cx="9096375" cy="5118100"/>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just" eaLnBrk="1" hangingPunct="1">
              <a:lnSpc>
                <a:spcPct val="120000"/>
              </a:lnSpc>
              <a:spcBef>
                <a:spcPct val="50000"/>
              </a:spcBef>
              <a:buFontTx/>
              <a:buNone/>
            </a:pPr>
            <a:r>
              <a:rPr lang="en-US" altLang="zh-CN" sz="2400" b="1">
                <a:solidFill>
                  <a:srgbClr val="0000FF"/>
                </a:solidFill>
                <a:latin typeface="Times New Roman" panose="02020603050405020304" pitchFamily="18" charset="0"/>
                <a:ea typeface="宋体" panose="02010600030101010101" pitchFamily="2" charset="-122"/>
              </a:rPr>
              <a:t>O</a:t>
            </a:r>
            <a:r>
              <a:rPr lang="it-IT" altLang="zh-CN" sz="2400" b="1">
                <a:solidFill>
                  <a:srgbClr val="0000FF"/>
                </a:solidFill>
                <a:latin typeface="Times New Roman" panose="02020603050405020304" pitchFamily="18" charset="0"/>
                <a:ea typeface="宋体" panose="02010600030101010101" pitchFamily="2" charset="-122"/>
              </a:rPr>
              <a:t>ne-dimensional Thermodynamic Ice Model (OTIM)</a:t>
            </a:r>
            <a:endParaRPr lang="en-US" altLang="zh-CN" sz="2400" b="1">
              <a:solidFill>
                <a:srgbClr val="0000FF"/>
              </a:solidFill>
              <a:latin typeface="Times New Roman" panose="02020603050405020304" pitchFamily="18" charset="0"/>
              <a:ea typeface="宋体" panose="02010600030101010101" pitchFamily="2" charset="-122"/>
            </a:endParaRPr>
          </a:p>
        </p:txBody>
      </p:sp>
      <p:pic>
        <p:nvPicPr>
          <p:cNvPr id="191492" name="Picture 64" descr="OTIM_Algorithm.jpg">
            <a:extLst>
              <a:ext uri="{FF2B5EF4-FFF2-40B4-BE49-F238E27FC236}">
                <a16:creationId xmlns:a16="http://schemas.microsoft.com/office/drawing/2014/main" id="{E3BF6048-6750-5C8D-DA9B-D4E71A193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63" y="1565275"/>
            <a:ext cx="7967662"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3" name="TextBox 65">
            <a:extLst>
              <a:ext uri="{FF2B5EF4-FFF2-40B4-BE49-F238E27FC236}">
                <a16:creationId xmlns:a16="http://schemas.microsoft.com/office/drawing/2014/main" id="{F666AA36-EBF2-A60A-A348-948FDD4B1B41}"/>
              </a:ext>
            </a:extLst>
          </p:cNvPr>
          <p:cNvSpPr txBox="1">
            <a:spLocks noChangeArrowheads="1"/>
          </p:cNvSpPr>
          <p:nvPr/>
        </p:nvSpPr>
        <p:spPr bwMode="auto">
          <a:xfrm>
            <a:off x="2024063" y="1116013"/>
            <a:ext cx="79930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400" b="1">
                <a:solidFill>
                  <a:srgbClr val="FFFFFF"/>
                </a:solidFill>
                <a:latin typeface="Arial" panose="020B0604020202020204" pitchFamily="34" charset="0"/>
              </a:rPr>
              <a:t>One-Dimensional Thermodynamic Ice Model (OTIM)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Title 1">
            <a:extLst>
              <a:ext uri="{FF2B5EF4-FFF2-40B4-BE49-F238E27FC236}">
                <a16:creationId xmlns:a16="http://schemas.microsoft.com/office/drawing/2014/main" id="{AA7A36D5-B529-36EF-706A-A7B2B904AE60}"/>
              </a:ext>
            </a:extLst>
          </p:cNvPr>
          <p:cNvSpPr>
            <a:spLocks noGrp="1" noChangeArrowheads="1"/>
          </p:cNvSpPr>
          <p:nvPr>
            <p:ph type="title"/>
          </p:nvPr>
        </p:nvSpPr>
        <p:spPr>
          <a:xfrm>
            <a:off x="1981200" y="7938"/>
            <a:ext cx="8229600"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en-US" sz="3200" dirty="0">
                <a:solidFill>
                  <a:srgbClr val="FFFFFF"/>
                </a:solidFill>
                <a:latin typeface="Calibri" panose="020F0502020204030204" pitchFamily="34" charset="0"/>
                <a:ea typeface="MS PGothic" panose="020B0600070205080204" pitchFamily="34" charset="-128"/>
                <a:sym typeface="Calibri" panose="020F0502020204030204" pitchFamily="34" charset="0"/>
              </a:rPr>
              <a:t>GOES-16/18 Ice Age/Thickness Product </a:t>
            </a:r>
            <a:br>
              <a:rPr lang="en-US" altLang="en-US" sz="3200" dirty="0">
                <a:solidFill>
                  <a:srgbClr val="FFFFFF"/>
                </a:solidFill>
                <a:latin typeface="Calibri" panose="020F0502020204030204" pitchFamily="34" charset="0"/>
                <a:ea typeface="MS PGothic" panose="020B0600070205080204" pitchFamily="34" charset="-128"/>
                <a:sym typeface="Calibri" panose="020F0502020204030204" pitchFamily="34" charset="0"/>
              </a:rPr>
            </a:br>
            <a:r>
              <a:rPr lang="en-US" altLang="en-US" sz="3200" dirty="0">
                <a:solidFill>
                  <a:srgbClr val="FFFFFF"/>
                </a:solidFill>
                <a:latin typeface="Calibri" panose="020F0502020204030204" pitchFamily="34" charset="0"/>
                <a:ea typeface="MS PGothic" panose="020B0600070205080204" pitchFamily="34" charset="-128"/>
                <a:sym typeface="Calibri" panose="020F0502020204030204" pitchFamily="34" charset="0"/>
              </a:rPr>
              <a:t>Algorithm Dependencies</a:t>
            </a:r>
          </a:p>
        </p:txBody>
      </p:sp>
      <p:sp>
        <p:nvSpPr>
          <p:cNvPr id="193538" name="Slide Number Placeholder 2">
            <a:extLst>
              <a:ext uri="{FF2B5EF4-FFF2-40B4-BE49-F238E27FC236}">
                <a16:creationId xmlns:a16="http://schemas.microsoft.com/office/drawing/2014/main" id="{DD5CBA97-580D-8AAA-6EAC-4D8CF9FF43BD}"/>
              </a:ext>
            </a:extLst>
          </p:cNvPr>
          <p:cNvSpPr>
            <a:spLocks noGrp="1" noChangeArrowheads="1"/>
          </p:cNvSpPr>
          <p:nvPr>
            <p:ph type="sldNum" sz="quarter" idx="12"/>
          </p:nvPr>
        </p:nvSpPr>
        <p:spPr bwMode="auto">
          <a:xfrm>
            <a:off x="9797143" y="6334579"/>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SzTx/>
              <a:buFontTx/>
              <a:buNone/>
            </a:pPr>
            <a:fld id="{FB349873-293C-BF48-9E86-558A61E62FDC}" type="slidenum">
              <a:rPr lang="en-US" altLang="en-US" smtClean="0"/>
              <a:pPr>
                <a:spcBef>
                  <a:spcPct val="0"/>
                </a:spcBef>
                <a:buClrTx/>
                <a:buSzTx/>
                <a:buFontTx/>
                <a:buNone/>
              </a:pPr>
              <a:t>43</a:t>
            </a:fld>
            <a:endParaRPr lang="en-US" altLang="en-US" sz="1200" dirty="0">
              <a:solidFill>
                <a:srgbClr val="FFFFFF"/>
              </a:solidFill>
              <a:latin typeface="Arial" panose="020B0604020202020204" pitchFamily="34" charset="0"/>
              <a:sym typeface="Arial" panose="020B0604020202020204" pitchFamily="34" charset="0"/>
            </a:endParaRPr>
          </a:p>
        </p:txBody>
      </p:sp>
      <p:grpSp>
        <p:nvGrpSpPr>
          <p:cNvPr id="193539" name="Group 92">
            <a:extLst>
              <a:ext uri="{FF2B5EF4-FFF2-40B4-BE49-F238E27FC236}">
                <a16:creationId xmlns:a16="http://schemas.microsoft.com/office/drawing/2014/main" id="{C72ED625-E25B-9606-E912-54C614141E84}"/>
              </a:ext>
            </a:extLst>
          </p:cNvPr>
          <p:cNvGrpSpPr>
            <a:grpSpLocks/>
          </p:cNvGrpSpPr>
          <p:nvPr/>
        </p:nvGrpSpPr>
        <p:grpSpPr bwMode="auto">
          <a:xfrm>
            <a:off x="1968500" y="1773238"/>
            <a:ext cx="7524750" cy="4125912"/>
            <a:chOff x="480" y="1488"/>
            <a:chExt cx="4740" cy="2599"/>
          </a:xfrm>
        </p:grpSpPr>
        <p:sp>
          <p:nvSpPr>
            <p:cNvPr id="193542" name="Text Box 53">
              <a:extLst>
                <a:ext uri="{FF2B5EF4-FFF2-40B4-BE49-F238E27FC236}">
                  <a16:creationId xmlns:a16="http://schemas.microsoft.com/office/drawing/2014/main" id="{642C0263-0A4F-F178-C89D-3A0CA1105BF4}"/>
                </a:ext>
              </a:extLst>
            </p:cNvPr>
            <p:cNvSpPr txBox="1">
              <a:spLocks noChangeArrowheads="1"/>
            </p:cNvSpPr>
            <p:nvPr/>
          </p:nvSpPr>
          <p:spPr bwMode="auto">
            <a:xfrm>
              <a:off x="684" y="1488"/>
              <a:ext cx="1152" cy="242"/>
            </a:xfrm>
            <a:prstGeom prst="rect">
              <a:avLst/>
            </a:prstGeom>
            <a:solidFill>
              <a:srgbClr val="9999FF"/>
            </a:solidFill>
            <a:ln w="12700">
              <a:solidFill>
                <a:schemeClr val="tx1"/>
              </a:solidFill>
              <a:miter lim="800000"/>
              <a:headEnd/>
              <a:tailEnd/>
            </a:ln>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800">
                  <a:solidFill>
                    <a:schemeClr val="tx1"/>
                  </a:solidFill>
                  <a:latin typeface="Arial" panose="020B0604020202020204" pitchFamily="34" charset="0"/>
                  <a:ea typeface="宋体" panose="02010600030101010101" pitchFamily="2" charset="-122"/>
                </a:rPr>
                <a:t>Cloud products</a:t>
              </a:r>
            </a:p>
          </p:txBody>
        </p:sp>
        <p:sp>
          <p:nvSpPr>
            <p:cNvPr id="193543" name="Text Box 54">
              <a:extLst>
                <a:ext uri="{FF2B5EF4-FFF2-40B4-BE49-F238E27FC236}">
                  <a16:creationId xmlns:a16="http://schemas.microsoft.com/office/drawing/2014/main" id="{CEED881D-9EED-244D-B91F-2AC60437D46A}"/>
                </a:ext>
              </a:extLst>
            </p:cNvPr>
            <p:cNvSpPr txBox="1">
              <a:spLocks noChangeArrowheads="1"/>
            </p:cNvSpPr>
            <p:nvPr/>
          </p:nvSpPr>
          <p:spPr bwMode="auto">
            <a:xfrm>
              <a:off x="2045" y="1488"/>
              <a:ext cx="1338" cy="242"/>
            </a:xfrm>
            <a:prstGeom prst="rect">
              <a:avLst/>
            </a:prstGeom>
            <a:solidFill>
              <a:srgbClr val="9999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800">
                  <a:solidFill>
                    <a:schemeClr val="tx1"/>
                  </a:solidFill>
                  <a:latin typeface="Arial" panose="020B0604020202020204" pitchFamily="34" charset="0"/>
                  <a:ea typeface="宋体" panose="02010600030101010101" pitchFamily="2" charset="-122"/>
                </a:rPr>
                <a:t>Radiation products</a:t>
              </a:r>
            </a:p>
          </p:txBody>
        </p:sp>
        <p:sp>
          <p:nvSpPr>
            <p:cNvPr id="193544" name="Text Box 55">
              <a:extLst>
                <a:ext uri="{FF2B5EF4-FFF2-40B4-BE49-F238E27FC236}">
                  <a16:creationId xmlns:a16="http://schemas.microsoft.com/office/drawing/2014/main" id="{35122F73-52F2-44D6-631E-880FCDCF5B4D}"/>
                </a:ext>
              </a:extLst>
            </p:cNvPr>
            <p:cNvSpPr txBox="1">
              <a:spLocks noChangeArrowheads="1"/>
            </p:cNvSpPr>
            <p:nvPr/>
          </p:nvSpPr>
          <p:spPr bwMode="auto">
            <a:xfrm>
              <a:off x="3610" y="1488"/>
              <a:ext cx="1293" cy="242"/>
            </a:xfrm>
            <a:prstGeom prst="rect">
              <a:avLst/>
            </a:prstGeom>
            <a:solidFill>
              <a:srgbClr val="9999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800">
                  <a:solidFill>
                    <a:schemeClr val="tx1"/>
                  </a:solidFill>
                  <a:latin typeface="Arial" panose="020B0604020202020204" pitchFamily="34" charset="0"/>
                  <a:ea typeface="宋体" panose="02010600030101010101" pitchFamily="2" charset="-122"/>
                </a:rPr>
                <a:t>Sounding products</a:t>
              </a:r>
            </a:p>
          </p:txBody>
        </p:sp>
        <p:sp>
          <p:nvSpPr>
            <p:cNvPr id="193545" name="Text Box 56">
              <a:extLst>
                <a:ext uri="{FF2B5EF4-FFF2-40B4-BE49-F238E27FC236}">
                  <a16:creationId xmlns:a16="http://schemas.microsoft.com/office/drawing/2014/main" id="{43C29297-4646-1186-77A4-0E6AB665B4FE}"/>
                </a:ext>
              </a:extLst>
            </p:cNvPr>
            <p:cNvSpPr txBox="1">
              <a:spLocks noChangeArrowheads="1"/>
            </p:cNvSpPr>
            <p:nvPr/>
          </p:nvSpPr>
          <p:spPr bwMode="auto">
            <a:xfrm>
              <a:off x="729" y="1896"/>
              <a:ext cx="1064" cy="218"/>
            </a:xfrm>
            <a:prstGeom prst="rect">
              <a:avLst/>
            </a:prstGeom>
            <a:solidFill>
              <a:srgbClr val="CCCC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Cloud mask</a:t>
              </a:r>
            </a:p>
          </p:txBody>
        </p:sp>
        <p:sp>
          <p:nvSpPr>
            <p:cNvPr id="193546" name="Text Box 57">
              <a:extLst>
                <a:ext uri="{FF2B5EF4-FFF2-40B4-BE49-F238E27FC236}">
                  <a16:creationId xmlns:a16="http://schemas.microsoft.com/office/drawing/2014/main" id="{E8A16E2E-3A31-192F-A3E7-DFA559F0342E}"/>
                </a:ext>
              </a:extLst>
            </p:cNvPr>
            <p:cNvSpPr txBox="1">
              <a:spLocks noChangeArrowheads="1"/>
            </p:cNvSpPr>
            <p:nvPr/>
          </p:nvSpPr>
          <p:spPr bwMode="auto">
            <a:xfrm>
              <a:off x="729" y="2236"/>
              <a:ext cx="1064" cy="218"/>
            </a:xfrm>
            <a:prstGeom prst="rect">
              <a:avLst/>
            </a:prstGeom>
            <a:solidFill>
              <a:srgbClr val="CCCC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Cloud fraction</a:t>
              </a:r>
            </a:p>
          </p:txBody>
        </p:sp>
        <p:sp>
          <p:nvSpPr>
            <p:cNvPr id="193547" name="Text Box 58">
              <a:extLst>
                <a:ext uri="{FF2B5EF4-FFF2-40B4-BE49-F238E27FC236}">
                  <a16:creationId xmlns:a16="http://schemas.microsoft.com/office/drawing/2014/main" id="{660F2F4A-02B9-F9AE-B667-66A8A80F58A8}"/>
                </a:ext>
              </a:extLst>
            </p:cNvPr>
            <p:cNvSpPr txBox="1">
              <a:spLocks noChangeArrowheads="1"/>
            </p:cNvSpPr>
            <p:nvPr/>
          </p:nvSpPr>
          <p:spPr bwMode="auto">
            <a:xfrm>
              <a:off x="729" y="2576"/>
              <a:ext cx="1065" cy="217"/>
            </a:xfrm>
            <a:prstGeom prst="rect">
              <a:avLst/>
            </a:prstGeom>
            <a:solidFill>
              <a:srgbClr val="CCCC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Cloud opt. prop.</a:t>
              </a:r>
            </a:p>
          </p:txBody>
        </p:sp>
        <p:sp>
          <p:nvSpPr>
            <p:cNvPr id="193548" name="Text Box 59">
              <a:extLst>
                <a:ext uri="{FF2B5EF4-FFF2-40B4-BE49-F238E27FC236}">
                  <a16:creationId xmlns:a16="http://schemas.microsoft.com/office/drawing/2014/main" id="{B2BA2804-AB13-5793-5929-11BAF3AECBFA}"/>
                </a:ext>
              </a:extLst>
            </p:cNvPr>
            <p:cNvSpPr txBox="1">
              <a:spLocks noChangeArrowheads="1"/>
            </p:cNvSpPr>
            <p:nvPr/>
          </p:nvSpPr>
          <p:spPr bwMode="auto">
            <a:xfrm>
              <a:off x="2181" y="1896"/>
              <a:ext cx="1064" cy="218"/>
            </a:xfrm>
            <a:prstGeom prst="rect">
              <a:avLst/>
            </a:prstGeom>
            <a:solidFill>
              <a:srgbClr val="CCCC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Solar radiation </a:t>
              </a:r>
            </a:p>
          </p:txBody>
        </p:sp>
        <p:sp>
          <p:nvSpPr>
            <p:cNvPr id="193549" name="Text Box 60">
              <a:extLst>
                <a:ext uri="{FF2B5EF4-FFF2-40B4-BE49-F238E27FC236}">
                  <a16:creationId xmlns:a16="http://schemas.microsoft.com/office/drawing/2014/main" id="{EE57BF27-8111-4247-ECC1-10DCE0B950E2}"/>
                </a:ext>
              </a:extLst>
            </p:cNvPr>
            <p:cNvSpPr txBox="1">
              <a:spLocks noChangeArrowheads="1"/>
            </p:cNvSpPr>
            <p:nvPr/>
          </p:nvSpPr>
          <p:spPr bwMode="auto">
            <a:xfrm>
              <a:off x="2181" y="2236"/>
              <a:ext cx="1064" cy="218"/>
            </a:xfrm>
            <a:prstGeom prst="rect">
              <a:avLst/>
            </a:prstGeom>
            <a:solidFill>
              <a:srgbClr val="CCCC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Thermal radiation </a:t>
              </a:r>
            </a:p>
          </p:txBody>
        </p:sp>
        <p:sp>
          <p:nvSpPr>
            <p:cNvPr id="193550" name="Text Box 61">
              <a:extLst>
                <a:ext uri="{FF2B5EF4-FFF2-40B4-BE49-F238E27FC236}">
                  <a16:creationId xmlns:a16="http://schemas.microsoft.com/office/drawing/2014/main" id="{FD311BBD-C571-7428-5758-A80D031D6978}"/>
                </a:ext>
              </a:extLst>
            </p:cNvPr>
            <p:cNvSpPr txBox="1">
              <a:spLocks noChangeArrowheads="1"/>
            </p:cNvSpPr>
            <p:nvPr/>
          </p:nvSpPr>
          <p:spPr bwMode="auto">
            <a:xfrm>
              <a:off x="2181" y="2576"/>
              <a:ext cx="1064" cy="218"/>
            </a:xfrm>
            <a:prstGeom prst="rect">
              <a:avLst/>
            </a:prstGeom>
            <a:solidFill>
              <a:srgbClr val="CCCC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Surface albedo </a:t>
              </a:r>
            </a:p>
          </p:txBody>
        </p:sp>
        <p:sp>
          <p:nvSpPr>
            <p:cNvPr id="193551" name="Text Box 62">
              <a:extLst>
                <a:ext uri="{FF2B5EF4-FFF2-40B4-BE49-F238E27FC236}">
                  <a16:creationId xmlns:a16="http://schemas.microsoft.com/office/drawing/2014/main" id="{75D03AC1-4100-F21B-21CB-55D39E500531}"/>
                </a:ext>
              </a:extLst>
            </p:cNvPr>
            <p:cNvSpPr txBox="1">
              <a:spLocks noChangeArrowheads="1"/>
            </p:cNvSpPr>
            <p:nvPr/>
          </p:nvSpPr>
          <p:spPr bwMode="auto">
            <a:xfrm>
              <a:off x="3723" y="1873"/>
              <a:ext cx="1064" cy="218"/>
            </a:xfrm>
            <a:prstGeom prst="rect">
              <a:avLst/>
            </a:prstGeom>
            <a:solidFill>
              <a:srgbClr val="CCCC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Air temperature</a:t>
              </a:r>
            </a:p>
          </p:txBody>
        </p:sp>
        <p:sp>
          <p:nvSpPr>
            <p:cNvPr id="193552" name="Text Box 63">
              <a:extLst>
                <a:ext uri="{FF2B5EF4-FFF2-40B4-BE49-F238E27FC236}">
                  <a16:creationId xmlns:a16="http://schemas.microsoft.com/office/drawing/2014/main" id="{8F7FF69A-0E64-4807-D714-B7B885F918C7}"/>
                </a:ext>
              </a:extLst>
            </p:cNvPr>
            <p:cNvSpPr txBox="1">
              <a:spLocks noChangeArrowheads="1"/>
            </p:cNvSpPr>
            <p:nvPr/>
          </p:nvSpPr>
          <p:spPr bwMode="auto">
            <a:xfrm>
              <a:off x="3723" y="2236"/>
              <a:ext cx="1064" cy="218"/>
            </a:xfrm>
            <a:prstGeom prst="rect">
              <a:avLst/>
            </a:prstGeom>
            <a:solidFill>
              <a:srgbClr val="CCCC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Air moisture </a:t>
              </a:r>
            </a:p>
          </p:txBody>
        </p:sp>
        <p:sp>
          <p:nvSpPr>
            <p:cNvPr id="193553" name="Text Box 64">
              <a:extLst>
                <a:ext uri="{FF2B5EF4-FFF2-40B4-BE49-F238E27FC236}">
                  <a16:creationId xmlns:a16="http://schemas.microsoft.com/office/drawing/2014/main" id="{56F8C3C4-F4BF-805D-44A6-17922E2B912A}"/>
                </a:ext>
              </a:extLst>
            </p:cNvPr>
            <p:cNvSpPr txBox="1">
              <a:spLocks noChangeArrowheads="1"/>
            </p:cNvSpPr>
            <p:nvPr/>
          </p:nvSpPr>
          <p:spPr bwMode="auto">
            <a:xfrm>
              <a:off x="3723" y="2576"/>
              <a:ext cx="1066" cy="218"/>
            </a:xfrm>
            <a:prstGeom prst="rect">
              <a:avLst/>
            </a:prstGeom>
            <a:solidFill>
              <a:srgbClr val="CCCCFF"/>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Air pressure </a:t>
              </a:r>
            </a:p>
          </p:txBody>
        </p:sp>
        <p:sp>
          <p:nvSpPr>
            <p:cNvPr id="193554" name="Text Box 65">
              <a:extLst>
                <a:ext uri="{FF2B5EF4-FFF2-40B4-BE49-F238E27FC236}">
                  <a16:creationId xmlns:a16="http://schemas.microsoft.com/office/drawing/2014/main" id="{2636D85E-1452-FD71-4DBB-E9DA7C52BAA1}"/>
                </a:ext>
              </a:extLst>
            </p:cNvPr>
            <p:cNvSpPr txBox="1">
              <a:spLocks noChangeArrowheads="1"/>
            </p:cNvSpPr>
            <p:nvPr/>
          </p:nvSpPr>
          <p:spPr bwMode="auto">
            <a:xfrm>
              <a:off x="1478" y="3642"/>
              <a:ext cx="1210" cy="315"/>
            </a:xfrm>
            <a:prstGeom prst="rect">
              <a:avLst/>
            </a:prstGeom>
            <a:solidFill>
              <a:srgbClr val="FFFFCC"/>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Surface skin temp.  </a:t>
              </a:r>
            </a:p>
          </p:txBody>
        </p:sp>
        <p:sp>
          <p:nvSpPr>
            <p:cNvPr id="193555" name="Text Box 66">
              <a:extLst>
                <a:ext uri="{FF2B5EF4-FFF2-40B4-BE49-F238E27FC236}">
                  <a16:creationId xmlns:a16="http://schemas.microsoft.com/office/drawing/2014/main" id="{91477C71-49A3-A793-2AAC-B5E1606F622E}"/>
                </a:ext>
              </a:extLst>
            </p:cNvPr>
            <p:cNvSpPr txBox="1">
              <a:spLocks noChangeArrowheads="1"/>
            </p:cNvSpPr>
            <p:nvPr/>
          </p:nvSpPr>
          <p:spPr bwMode="auto">
            <a:xfrm>
              <a:off x="2861" y="3642"/>
              <a:ext cx="1210" cy="315"/>
            </a:xfrm>
            <a:prstGeom prst="rect">
              <a:avLst/>
            </a:prstGeom>
            <a:solidFill>
              <a:srgbClr val="FFFFCC"/>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Surface wind  </a:t>
              </a:r>
            </a:p>
          </p:txBody>
        </p:sp>
        <p:sp>
          <p:nvSpPr>
            <p:cNvPr id="193556" name="Text Box 67">
              <a:extLst>
                <a:ext uri="{FF2B5EF4-FFF2-40B4-BE49-F238E27FC236}">
                  <a16:creationId xmlns:a16="http://schemas.microsoft.com/office/drawing/2014/main" id="{58D1B43C-1257-6D46-9A54-F59E76C2F43C}"/>
                </a:ext>
              </a:extLst>
            </p:cNvPr>
            <p:cNvSpPr txBox="1">
              <a:spLocks noChangeArrowheads="1"/>
            </p:cNvSpPr>
            <p:nvPr/>
          </p:nvSpPr>
          <p:spPr bwMode="auto">
            <a:xfrm>
              <a:off x="979" y="3075"/>
              <a:ext cx="3628" cy="272"/>
            </a:xfrm>
            <a:prstGeom prst="rect">
              <a:avLst/>
            </a:prstGeom>
            <a:solidFill>
              <a:srgbClr val="99CCFF"/>
            </a:solidFill>
            <a:ln w="12700">
              <a:solidFill>
                <a:schemeClr val="tx1"/>
              </a:solidFill>
              <a:miter lim="800000"/>
              <a:headEnd/>
              <a:tailEnd/>
            </a:ln>
          </p:spPr>
          <p:txBody>
            <a:bodyPr wrap="none" lIns="0"/>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2000" b="1">
                  <a:latin typeface="Arial" panose="020B0604020202020204" pitchFamily="34" charset="0"/>
                  <a:ea typeface="宋体" panose="02010600030101010101" pitchFamily="2" charset="-122"/>
                </a:rPr>
                <a:t>Cryosphere ice thickness/age algorithm - OTIM</a:t>
              </a:r>
              <a:r>
                <a:rPr lang="en-US" altLang="zh-CN" sz="1600">
                  <a:solidFill>
                    <a:schemeClr val="tx1"/>
                  </a:solidFill>
                  <a:latin typeface="Arial" panose="020B0604020202020204" pitchFamily="34" charset="0"/>
                  <a:ea typeface="宋体" panose="02010600030101010101" pitchFamily="2" charset="-122"/>
                </a:rPr>
                <a:t> </a:t>
              </a:r>
            </a:p>
          </p:txBody>
        </p:sp>
        <p:sp>
          <p:nvSpPr>
            <p:cNvPr id="193557" name="Text Box 68">
              <a:extLst>
                <a:ext uri="{FF2B5EF4-FFF2-40B4-BE49-F238E27FC236}">
                  <a16:creationId xmlns:a16="http://schemas.microsoft.com/office/drawing/2014/main" id="{42ABCDE7-6D9D-0746-00EF-BC00B1E1F109}"/>
                </a:ext>
              </a:extLst>
            </p:cNvPr>
            <p:cNvSpPr txBox="1">
              <a:spLocks noChangeArrowheads="1"/>
            </p:cNvSpPr>
            <p:nvPr/>
          </p:nvSpPr>
          <p:spPr bwMode="auto">
            <a:xfrm>
              <a:off x="4245" y="3529"/>
              <a:ext cx="968" cy="218"/>
            </a:xfrm>
            <a:prstGeom prst="rect">
              <a:avLst/>
            </a:prstGeom>
            <a:solidFill>
              <a:srgbClr val="FFFFCC"/>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500">
                  <a:solidFill>
                    <a:schemeClr val="tx1"/>
                  </a:solidFill>
                  <a:latin typeface="Arial" panose="020B0604020202020204" pitchFamily="34" charset="0"/>
                  <a:ea typeface="宋体" panose="02010600030101010101" pitchFamily="2" charset="-122"/>
                </a:rPr>
                <a:t>Ice identification</a:t>
              </a:r>
              <a:r>
                <a:rPr lang="en-US" altLang="zh-CN" sz="1600">
                  <a:solidFill>
                    <a:schemeClr val="tx1"/>
                  </a:solidFill>
                  <a:latin typeface="Arial" panose="020B0604020202020204" pitchFamily="34" charset="0"/>
                  <a:ea typeface="宋体" panose="02010600030101010101" pitchFamily="2" charset="-122"/>
                </a:rPr>
                <a:t> </a:t>
              </a:r>
            </a:p>
          </p:txBody>
        </p:sp>
        <p:sp>
          <p:nvSpPr>
            <p:cNvPr id="193558" name="Text Box 69">
              <a:extLst>
                <a:ext uri="{FF2B5EF4-FFF2-40B4-BE49-F238E27FC236}">
                  <a16:creationId xmlns:a16="http://schemas.microsoft.com/office/drawing/2014/main" id="{5DB9A8D8-E866-966D-E877-1D99EBBDBBFB}"/>
                </a:ext>
              </a:extLst>
            </p:cNvPr>
            <p:cNvSpPr txBox="1">
              <a:spLocks noChangeArrowheads="1"/>
            </p:cNvSpPr>
            <p:nvPr/>
          </p:nvSpPr>
          <p:spPr bwMode="auto">
            <a:xfrm>
              <a:off x="4245" y="3869"/>
              <a:ext cx="975" cy="218"/>
            </a:xfrm>
            <a:prstGeom prst="rect">
              <a:avLst/>
            </a:prstGeom>
            <a:solidFill>
              <a:srgbClr val="FFFFCC"/>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500">
                  <a:solidFill>
                    <a:schemeClr val="tx1"/>
                  </a:solidFill>
                  <a:latin typeface="Arial" panose="020B0604020202020204" pitchFamily="34" charset="0"/>
                  <a:ea typeface="宋体" panose="02010600030101010101" pitchFamily="2" charset="-122"/>
                </a:rPr>
                <a:t>Ice concentration</a:t>
              </a:r>
            </a:p>
          </p:txBody>
        </p:sp>
        <p:sp>
          <p:nvSpPr>
            <p:cNvPr id="193559" name="Text Box 70">
              <a:extLst>
                <a:ext uri="{FF2B5EF4-FFF2-40B4-BE49-F238E27FC236}">
                  <a16:creationId xmlns:a16="http://schemas.microsoft.com/office/drawing/2014/main" id="{A2D7928B-2B41-22CF-421E-F1EC965499C5}"/>
                </a:ext>
              </a:extLst>
            </p:cNvPr>
            <p:cNvSpPr txBox="1">
              <a:spLocks noChangeArrowheads="1"/>
            </p:cNvSpPr>
            <p:nvPr/>
          </p:nvSpPr>
          <p:spPr bwMode="auto">
            <a:xfrm>
              <a:off x="480" y="3529"/>
              <a:ext cx="774" cy="218"/>
            </a:xfrm>
            <a:prstGeom prst="rect">
              <a:avLst/>
            </a:prstGeom>
            <a:solidFill>
              <a:srgbClr val="FFFFCC"/>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Snow cover</a:t>
              </a:r>
            </a:p>
          </p:txBody>
        </p:sp>
        <p:sp>
          <p:nvSpPr>
            <p:cNvPr id="193560" name="Text Box 71">
              <a:extLst>
                <a:ext uri="{FF2B5EF4-FFF2-40B4-BE49-F238E27FC236}">
                  <a16:creationId xmlns:a16="http://schemas.microsoft.com/office/drawing/2014/main" id="{3E41F3A6-096D-E1DB-429C-1B101C4CAA1E}"/>
                </a:ext>
              </a:extLst>
            </p:cNvPr>
            <p:cNvSpPr txBox="1">
              <a:spLocks noChangeArrowheads="1"/>
            </p:cNvSpPr>
            <p:nvPr/>
          </p:nvSpPr>
          <p:spPr bwMode="auto">
            <a:xfrm>
              <a:off x="480" y="3869"/>
              <a:ext cx="775" cy="218"/>
            </a:xfrm>
            <a:prstGeom prst="rect">
              <a:avLst/>
            </a:prstGeom>
            <a:solidFill>
              <a:srgbClr val="FFFFCC"/>
            </a:solidFill>
            <a:ln w="12700">
              <a:solidFill>
                <a:schemeClr val="tx1"/>
              </a:solidFill>
              <a:miter lim="800000"/>
              <a:headEnd/>
              <a:tailEnd/>
            </a:ln>
          </p:spPr>
          <p:txBody>
            <a:bodyPr wrap="none"/>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50000"/>
                </a:spcBef>
                <a:buFontTx/>
                <a:buNone/>
              </a:pPr>
              <a:r>
                <a:rPr lang="en-US" altLang="zh-CN" sz="1600">
                  <a:solidFill>
                    <a:schemeClr val="tx1"/>
                  </a:solidFill>
                  <a:latin typeface="Arial" panose="020B0604020202020204" pitchFamily="34" charset="0"/>
                  <a:ea typeface="宋体" panose="02010600030101010101" pitchFamily="2" charset="-122"/>
                </a:rPr>
                <a:t>Snow depth </a:t>
              </a:r>
            </a:p>
          </p:txBody>
        </p:sp>
        <p:cxnSp>
          <p:nvCxnSpPr>
            <p:cNvPr id="193561" name="AutoShape 72">
              <a:extLst>
                <a:ext uri="{FF2B5EF4-FFF2-40B4-BE49-F238E27FC236}">
                  <a16:creationId xmlns:a16="http://schemas.microsoft.com/office/drawing/2014/main" id="{714688BA-F2E6-AEAD-E5D0-84EF7EDDF596}"/>
                </a:ext>
              </a:extLst>
            </p:cNvPr>
            <p:cNvCxnSpPr>
              <a:cxnSpLocks noChangeShapeType="1"/>
              <a:stCxn id="193542" idx="2"/>
              <a:endCxn id="193545" idx="0"/>
            </p:cNvCxnSpPr>
            <p:nvPr/>
          </p:nvCxnSpPr>
          <p:spPr bwMode="auto">
            <a:xfrm>
              <a:off x="1260" y="1730"/>
              <a:ext cx="1" cy="166"/>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62" name="AutoShape 73">
              <a:extLst>
                <a:ext uri="{FF2B5EF4-FFF2-40B4-BE49-F238E27FC236}">
                  <a16:creationId xmlns:a16="http://schemas.microsoft.com/office/drawing/2014/main" id="{6C2BE723-6F54-E3B5-06F5-3C3C4DE0C8DF}"/>
                </a:ext>
              </a:extLst>
            </p:cNvPr>
            <p:cNvCxnSpPr>
              <a:cxnSpLocks noChangeShapeType="1"/>
              <a:stCxn id="193545" idx="2"/>
              <a:endCxn id="193546" idx="0"/>
            </p:cNvCxnSpPr>
            <p:nvPr/>
          </p:nvCxnSpPr>
          <p:spPr bwMode="auto">
            <a:xfrm>
              <a:off x="1261" y="2114"/>
              <a:ext cx="0"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63" name="AutoShape 74">
              <a:extLst>
                <a:ext uri="{FF2B5EF4-FFF2-40B4-BE49-F238E27FC236}">
                  <a16:creationId xmlns:a16="http://schemas.microsoft.com/office/drawing/2014/main" id="{AEDC4D9C-CCB8-F94C-F2BE-4F00A469C935}"/>
                </a:ext>
              </a:extLst>
            </p:cNvPr>
            <p:cNvCxnSpPr>
              <a:cxnSpLocks noChangeShapeType="1"/>
              <a:stCxn id="193546" idx="2"/>
              <a:endCxn id="193547" idx="0"/>
            </p:cNvCxnSpPr>
            <p:nvPr/>
          </p:nvCxnSpPr>
          <p:spPr bwMode="auto">
            <a:xfrm>
              <a:off x="1261" y="2454"/>
              <a:ext cx="1"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64" name="AutoShape 75">
              <a:extLst>
                <a:ext uri="{FF2B5EF4-FFF2-40B4-BE49-F238E27FC236}">
                  <a16:creationId xmlns:a16="http://schemas.microsoft.com/office/drawing/2014/main" id="{21D2F53E-76D1-0F43-1F92-85B2C66201B4}"/>
                </a:ext>
              </a:extLst>
            </p:cNvPr>
            <p:cNvCxnSpPr>
              <a:cxnSpLocks noChangeShapeType="1"/>
              <a:stCxn id="193543" idx="2"/>
              <a:endCxn id="193548" idx="0"/>
            </p:cNvCxnSpPr>
            <p:nvPr/>
          </p:nvCxnSpPr>
          <p:spPr bwMode="auto">
            <a:xfrm flipH="1">
              <a:off x="2713" y="1730"/>
              <a:ext cx="1" cy="166"/>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65" name="AutoShape 76">
              <a:extLst>
                <a:ext uri="{FF2B5EF4-FFF2-40B4-BE49-F238E27FC236}">
                  <a16:creationId xmlns:a16="http://schemas.microsoft.com/office/drawing/2014/main" id="{A2F17053-5C72-C768-5672-7347575E56C2}"/>
                </a:ext>
              </a:extLst>
            </p:cNvPr>
            <p:cNvCxnSpPr>
              <a:cxnSpLocks noChangeShapeType="1"/>
              <a:stCxn id="193548" idx="2"/>
              <a:endCxn id="193549" idx="0"/>
            </p:cNvCxnSpPr>
            <p:nvPr/>
          </p:nvCxnSpPr>
          <p:spPr bwMode="auto">
            <a:xfrm>
              <a:off x="2713" y="2114"/>
              <a:ext cx="0"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66" name="AutoShape 77">
              <a:extLst>
                <a:ext uri="{FF2B5EF4-FFF2-40B4-BE49-F238E27FC236}">
                  <a16:creationId xmlns:a16="http://schemas.microsoft.com/office/drawing/2014/main" id="{B0B6AD20-916E-59C9-A077-ECA2C16756B0}"/>
                </a:ext>
              </a:extLst>
            </p:cNvPr>
            <p:cNvCxnSpPr>
              <a:cxnSpLocks noChangeShapeType="1"/>
              <a:stCxn id="193549" idx="2"/>
              <a:endCxn id="193550" idx="0"/>
            </p:cNvCxnSpPr>
            <p:nvPr/>
          </p:nvCxnSpPr>
          <p:spPr bwMode="auto">
            <a:xfrm>
              <a:off x="2713" y="2454"/>
              <a:ext cx="0"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67" name="AutoShape 78">
              <a:extLst>
                <a:ext uri="{FF2B5EF4-FFF2-40B4-BE49-F238E27FC236}">
                  <a16:creationId xmlns:a16="http://schemas.microsoft.com/office/drawing/2014/main" id="{2B673FF1-24FA-0F7E-BD8B-A19494571E91}"/>
                </a:ext>
              </a:extLst>
            </p:cNvPr>
            <p:cNvCxnSpPr>
              <a:cxnSpLocks noChangeShapeType="1"/>
              <a:stCxn id="193544" idx="2"/>
              <a:endCxn id="193551" idx="0"/>
            </p:cNvCxnSpPr>
            <p:nvPr/>
          </p:nvCxnSpPr>
          <p:spPr bwMode="auto">
            <a:xfrm flipH="1">
              <a:off x="4255" y="1730"/>
              <a:ext cx="2" cy="143"/>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68" name="AutoShape 79">
              <a:extLst>
                <a:ext uri="{FF2B5EF4-FFF2-40B4-BE49-F238E27FC236}">
                  <a16:creationId xmlns:a16="http://schemas.microsoft.com/office/drawing/2014/main" id="{9924234B-1C23-B186-66D6-F2219161E5D2}"/>
                </a:ext>
              </a:extLst>
            </p:cNvPr>
            <p:cNvCxnSpPr>
              <a:cxnSpLocks noChangeShapeType="1"/>
              <a:stCxn id="193551" idx="2"/>
              <a:endCxn id="193552" idx="0"/>
            </p:cNvCxnSpPr>
            <p:nvPr/>
          </p:nvCxnSpPr>
          <p:spPr bwMode="auto">
            <a:xfrm>
              <a:off x="4255" y="2091"/>
              <a:ext cx="0" cy="145"/>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69" name="AutoShape 80">
              <a:extLst>
                <a:ext uri="{FF2B5EF4-FFF2-40B4-BE49-F238E27FC236}">
                  <a16:creationId xmlns:a16="http://schemas.microsoft.com/office/drawing/2014/main" id="{595CFF6C-7316-407A-C381-4BCE94CA12B6}"/>
                </a:ext>
              </a:extLst>
            </p:cNvPr>
            <p:cNvCxnSpPr>
              <a:cxnSpLocks noChangeShapeType="1"/>
              <a:stCxn id="193552" idx="2"/>
              <a:endCxn id="193553" idx="0"/>
            </p:cNvCxnSpPr>
            <p:nvPr/>
          </p:nvCxnSpPr>
          <p:spPr bwMode="auto">
            <a:xfrm>
              <a:off x="4255" y="2454"/>
              <a:ext cx="1"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70" name="AutoShape 81">
              <a:extLst>
                <a:ext uri="{FF2B5EF4-FFF2-40B4-BE49-F238E27FC236}">
                  <a16:creationId xmlns:a16="http://schemas.microsoft.com/office/drawing/2014/main" id="{A73C2059-4C87-92EA-E211-C3BCD5300B8D}"/>
                </a:ext>
              </a:extLst>
            </p:cNvPr>
            <p:cNvCxnSpPr>
              <a:cxnSpLocks noChangeShapeType="1"/>
              <a:stCxn id="193560" idx="0"/>
              <a:endCxn id="193559" idx="2"/>
            </p:cNvCxnSpPr>
            <p:nvPr/>
          </p:nvCxnSpPr>
          <p:spPr bwMode="auto">
            <a:xfrm flipH="1" flipV="1">
              <a:off x="867" y="3747"/>
              <a:ext cx="1"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71" name="AutoShape 82">
              <a:extLst>
                <a:ext uri="{FF2B5EF4-FFF2-40B4-BE49-F238E27FC236}">
                  <a16:creationId xmlns:a16="http://schemas.microsoft.com/office/drawing/2014/main" id="{A583F29A-C5C9-2FFE-7D63-43774F114B95}"/>
                </a:ext>
              </a:extLst>
            </p:cNvPr>
            <p:cNvCxnSpPr>
              <a:cxnSpLocks noChangeShapeType="1"/>
              <a:stCxn id="193558" idx="0"/>
              <a:endCxn id="193557" idx="2"/>
            </p:cNvCxnSpPr>
            <p:nvPr/>
          </p:nvCxnSpPr>
          <p:spPr bwMode="auto">
            <a:xfrm flipH="1" flipV="1">
              <a:off x="4729" y="3747"/>
              <a:ext cx="4" cy="122"/>
            </a:xfrm>
            <a:prstGeom prst="straightConnector1">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cxnSp>
        <p:cxnSp>
          <p:nvCxnSpPr>
            <p:cNvPr id="193572" name="AutoShape 83">
              <a:extLst>
                <a:ext uri="{FF2B5EF4-FFF2-40B4-BE49-F238E27FC236}">
                  <a16:creationId xmlns:a16="http://schemas.microsoft.com/office/drawing/2014/main" id="{6FE0BF4E-9FD7-23E4-4A11-59147049412B}"/>
                </a:ext>
              </a:extLst>
            </p:cNvPr>
            <p:cNvCxnSpPr>
              <a:cxnSpLocks noChangeShapeType="1"/>
              <a:stCxn id="193559" idx="0"/>
              <a:endCxn id="193556" idx="1"/>
            </p:cNvCxnSpPr>
            <p:nvPr/>
          </p:nvCxnSpPr>
          <p:spPr bwMode="auto">
            <a:xfrm rot="5400000" flipH="1" flipV="1">
              <a:off x="764" y="3314"/>
              <a:ext cx="318" cy="112"/>
            </a:xfrm>
            <a:prstGeom prst="bentConnector2">
              <a:avLst/>
            </a:prstGeom>
            <a:noFill/>
            <a:ln w="12700">
              <a:solidFill>
                <a:srgbClr val="FFFF00"/>
              </a:solidFill>
              <a:miter lim="800000"/>
              <a:headEnd/>
              <a:tailEnd type="triangle" w="med" len="med"/>
            </a:ln>
            <a:extLst>
              <a:ext uri="{909E8E84-426E-40DD-AFC4-6F175D3DCCD1}">
                <a14:hiddenFill xmlns:a14="http://schemas.microsoft.com/office/drawing/2010/main">
                  <a:noFill/>
                </a14:hiddenFill>
              </a:ext>
            </a:extLst>
          </p:spPr>
        </p:cxnSp>
        <p:cxnSp>
          <p:nvCxnSpPr>
            <p:cNvPr id="193573" name="AutoShape 84">
              <a:extLst>
                <a:ext uri="{FF2B5EF4-FFF2-40B4-BE49-F238E27FC236}">
                  <a16:creationId xmlns:a16="http://schemas.microsoft.com/office/drawing/2014/main" id="{CA46B87B-8D13-F73C-C5AE-1A04D3671607}"/>
                </a:ext>
              </a:extLst>
            </p:cNvPr>
            <p:cNvCxnSpPr>
              <a:cxnSpLocks noChangeShapeType="1"/>
              <a:stCxn id="193557" idx="0"/>
              <a:endCxn id="193556" idx="3"/>
            </p:cNvCxnSpPr>
            <p:nvPr/>
          </p:nvCxnSpPr>
          <p:spPr bwMode="auto">
            <a:xfrm rot="16200000" flipV="1">
              <a:off x="4509" y="3309"/>
              <a:ext cx="318" cy="122"/>
            </a:xfrm>
            <a:prstGeom prst="bentConnector2">
              <a:avLst/>
            </a:prstGeom>
            <a:noFill/>
            <a:ln w="12700">
              <a:solidFill>
                <a:srgbClr val="FFFF00"/>
              </a:solidFill>
              <a:miter lim="800000"/>
              <a:headEnd/>
              <a:tailEnd type="triangle" w="med" len="med"/>
            </a:ln>
            <a:extLst>
              <a:ext uri="{909E8E84-426E-40DD-AFC4-6F175D3DCCD1}">
                <a14:hiddenFill xmlns:a14="http://schemas.microsoft.com/office/drawing/2010/main">
                  <a:noFill/>
                </a14:hiddenFill>
              </a:ext>
            </a:extLst>
          </p:spPr>
        </p:cxnSp>
        <p:sp>
          <p:nvSpPr>
            <p:cNvPr id="193574" name="Line 85">
              <a:extLst>
                <a:ext uri="{FF2B5EF4-FFF2-40B4-BE49-F238E27FC236}">
                  <a16:creationId xmlns:a16="http://schemas.microsoft.com/office/drawing/2014/main" id="{41476AC6-00A0-E988-9B48-5549FC524214}"/>
                </a:ext>
              </a:extLst>
            </p:cNvPr>
            <p:cNvSpPr>
              <a:spLocks noChangeShapeType="1"/>
            </p:cNvSpPr>
            <p:nvPr/>
          </p:nvSpPr>
          <p:spPr bwMode="auto">
            <a:xfrm flipV="1">
              <a:off x="2045" y="3347"/>
              <a:ext cx="0" cy="295"/>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3575" name="Line 86">
              <a:extLst>
                <a:ext uri="{FF2B5EF4-FFF2-40B4-BE49-F238E27FC236}">
                  <a16:creationId xmlns:a16="http://schemas.microsoft.com/office/drawing/2014/main" id="{6E710A0B-991E-B5F3-2735-29302081FD9C}"/>
                </a:ext>
              </a:extLst>
            </p:cNvPr>
            <p:cNvSpPr>
              <a:spLocks noChangeShapeType="1"/>
            </p:cNvSpPr>
            <p:nvPr/>
          </p:nvSpPr>
          <p:spPr bwMode="auto">
            <a:xfrm flipV="1">
              <a:off x="3451" y="3347"/>
              <a:ext cx="0" cy="295"/>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3576" name="Line 87">
              <a:extLst>
                <a:ext uri="{FF2B5EF4-FFF2-40B4-BE49-F238E27FC236}">
                  <a16:creationId xmlns:a16="http://schemas.microsoft.com/office/drawing/2014/main" id="{42799CCC-3593-5421-39F2-B643E1325E5C}"/>
                </a:ext>
              </a:extLst>
            </p:cNvPr>
            <p:cNvSpPr>
              <a:spLocks noChangeShapeType="1"/>
            </p:cNvSpPr>
            <p:nvPr/>
          </p:nvSpPr>
          <p:spPr bwMode="auto">
            <a:xfrm>
              <a:off x="1251" y="2780"/>
              <a:ext cx="0" cy="295"/>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3577" name="Line 88">
              <a:extLst>
                <a:ext uri="{FF2B5EF4-FFF2-40B4-BE49-F238E27FC236}">
                  <a16:creationId xmlns:a16="http://schemas.microsoft.com/office/drawing/2014/main" id="{B79CDDDB-DB9E-DFC2-EC9B-ACC63187E351}"/>
                </a:ext>
              </a:extLst>
            </p:cNvPr>
            <p:cNvSpPr>
              <a:spLocks noChangeShapeType="1"/>
            </p:cNvSpPr>
            <p:nvPr/>
          </p:nvSpPr>
          <p:spPr bwMode="auto">
            <a:xfrm>
              <a:off x="2703" y="2803"/>
              <a:ext cx="0" cy="272"/>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93578" name="Line 89">
              <a:extLst>
                <a:ext uri="{FF2B5EF4-FFF2-40B4-BE49-F238E27FC236}">
                  <a16:creationId xmlns:a16="http://schemas.microsoft.com/office/drawing/2014/main" id="{D3721F72-892C-E157-0761-CE144ED4313B}"/>
                </a:ext>
              </a:extLst>
            </p:cNvPr>
            <p:cNvSpPr>
              <a:spLocks noChangeShapeType="1"/>
            </p:cNvSpPr>
            <p:nvPr/>
          </p:nvSpPr>
          <p:spPr bwMode="auto">
            <a:xfrm flipH="1">
              <a:off x="4267" y="2784"/>
              <a:ext cx="5" cy="291"/>
            </a:xfrm>
            <a:prstGeom prst="line">
              <a:avLst/>
            </a:prstGeom>
            <a:noFill/>
            <a:ln w="127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grpSp>
      <p:sp>
        <p:nvSpPr>
          <p:cNvPr id="193540" name="Rectangle 90">
            <a:extLst>
              <a:ext uri="{FF2B5EF4-FFF2-40B4-BE49-F238E27FC236}">
                <a16:creationId xmlns:a16="http://schemas.microsoft.com/office/drawing/2014/main" id="{DD165203-A654-9593-78BC-8012AAB67CCD}"/>
              </a:ext>
            </a:extLst>
          </p:cNvPr>
          <p:cNvSpPr>
            <a:spLocks noChangeArrowheads="1"/>
          </p:cNvSpPr>
          <p:nvPr/>
        </p:nvSpPr>
        <p:spPr bwMode="auto">
          <a:xfrm>
            <a:off x="1816100" y="1216026"/>
            <a:ext cx="3511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37931725" indent="-37474525">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zh-CN" sz="1800" b="1">
                <a:solidFill>
                  <a:srgbClr val="FFFF00"/>
                </a:solidFill>
                <a:latin typeface="Arial" panose="020B0604020202020204" pitchFamily="34" charset="0"/>
              </a:rPr>
              <a:t>OTIM Algorithm Dependencies</a:t>
            </a:r>
            <a:endParaRPr lang="zh-CN" altLang="en-US" sz="1800" b="1">
              <a:solidFill>
                <a:srgbClr val="FFFF00"/>
              </a:solidFill>
              <a:latin typeface="Arial" panose="020B0604020202020204" pitchFamily="34" charset="0"/>
            </a:endParaRPr>
          </a:p>
        </p:txBody>
      </p:sp>
      <p:sp>
        <p:nvSpPr>
          <p:cNvPr id="4" name="Oval 3">
            <a:extLst>
              <a:ext uri="{FF2B5EF4-FFF2-40B4-BE49-F238E27FC236}">
                <a16:creationId xmlns:a16="http://schemas.microsoft.com/office/drawing/2014/main" id="{A90DE73A-B478-E5C7-B41B-1AB69678BE69}"/>
              </a:ext>
            </a:extLst>
          </p:cNvPr>
          <p:cNvSpPr/>
          <p:nvPr/>
        </p:nvSpPr>
        <p:spPr>
          <a:xfrm>
            <a:off x="1758950" y="1497013"/>
            <a:ext cx="2876550" cy="2665412"/>
          </a:xfrm>
          <a:prstGeom prst="ellipse">
            <a:avLst/>
          </a:prstGeom>
          <a:solidFill>
            <a:schemeClr val="accent2">
              <a:alpha val="40000"/>
            </a:schemeClr>
          </a:solidFill>
        </p:spPr>
        <p:style>
          <a:lnRef idx="1">
            <a:schemeClr val="accent1"/>
          </a:lnRef>
          <a:fillRef idx="3">
            <a:schemeClr val="accent1"/>
          </a:fillRef>
          <a:effectRef idx="2">
            <a:schemeClr val="accent1"/>
          </a:effectRef>
          <a:fontRef idx="minor">
            <a:schemeClr val="lt1"/>
          </a:fontRef>
        </p:style>
        <p:txBody>
          <a:bodyPr anchor="ct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spcBef>
                <a:spcPct val="0"/>
              </a:spcBef>
              <a:buFontTx/>
              <a:buNone/>
              <a:defRPr/>
            </a:pPr>
            <a:endParaRPr lang="en-US" altLang="en-US" sz="1400">
              <a:solidFill>
                <a:srgbClr val="FFFFFF"/>
              </a:solidFill>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22EE5-2D09-17EE-762F-5EC4FC4BD00D}"/>
              </a:ext>
            </a:extLst>
          </p:cNvPr>
          <p:cNvSpPr>
            <a:spLocks noGrp="1"/>
          </p:cNvSpPr>
          <p:nvPr>
            <p:ph type="title"/>
          </p:nvPr>
        </p:nvSpPr>
        <p:spPr/>
        <p:txBody>
          <a:bodyPr/>
          <a:lstStyle/>
          <a:p>
            <a:pPr eaLnBrk="1" hangingPunct="1">
              <a:defRPr/>
            </a:pPr>
            <a:r>
              <a:rPr lang="en-US" dirty="0"/>
              <a:t>Product quality evaluation</a:t>
            </a:r>
          </a:p>
        </p:txBody>
      </p:sp>
      <p:sp>
        <p:nvSpPr>
          <p:cNvPr id="3" name="Text Placeholder 2">
            <a:extLst>
              <a:ext uri="{FF2B5EF4-FFF2-40B4-BE49-F238E27FC236}">
                <a16:creationId xmlns:a16="http://schemas.microsoft.com/office/drawing/2014/main" id="{6499D044-B3E0-C4B7-C0EB-68CA4B7EC786}"/>
              </a:ext>
            </a:extLst>
          </p:cNvPr>
          <p:cNvSpPr>
            <a:spLocks noGrp="1"/>
          </p:cNvSpPr>
          <p:nvPr>
            <p:ph type="body" idx="1"/>
          </p:nvPr>
        </p:nvSpPr>
        <p:spPr/>
        <p:txBody>
          <a:bodyPr/>
          <a:lstStyle/>
          <a:p>
            <a:pPr eaLnBrk="1" fontAlgn="ctr" hangingPunct="1">
              <a:defRPr/>
            </a:pPr>
            <a:r>
              <a:rPr lang="en-US" dirty="0"/>
              <a:t>GOES-18 ABI Ice Age/Thickness Provisional PS-PVR</a:t>
            </a:r>
          </a:p>
        </p:txBody>
      </p:sp>
      <p:sp>
        <p:nvSpPr>
          <p:cNvPr id="195587" name="Slide Number Placeholder 4">
            <a:extLst>
              <a:ext uri="{FF2B5EF4-FFF2-40B4-BE49-F238E27FC236}">
                <a16:creationId xmlns:a16="http://schemas.microsoft.com/office/drawing/2014/main" id="{80D8FB5C-7B16-46B2-2EA9-FD7344DC37BB}"/>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C4A016AD-756F-AA48-86E9-293F7A57D868}" type="slidenum">
              <a:rPr lang="en-US" altLang="en-US" sz="1200">
                <a:solidFill>
                  <a:srgbClr val="FFFFFF"/>
                </a:solidFill>
                <a:latin typeface="Arial" panose="020B0604020202020204" pitchFamily="34" charset="0"/>
              </a:rPr>
              <a:pPr>
                <a:spcBef>
                  <a:spcPct val="0"/>
                </a:spcBef>
                <a:buFontTx/>
                <a:buNone/>
              </a:pPr>
              <a:t>44</a:t>
            </a:fld>
            <a:endParaRPr lang="en-US" altLang="en-US" sz="1200">
              <a:solidFill>
                <a:srgbClr val="FFFFFF"/>
              </a:solidFill>
              <a:latin typeface="Arial" panose="020B0604020202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Title 1">
            <a:extLst>
              <a:ext uri="{FF2B5EF4-FFF2-40B4-BE49-F238E27FC236}">
                <a16:creationId xmlns:a16="http://schemas.microsoft.com/office/drawing/2014/main" id="{A6364837-0E4B-23F8-906B-5A663F1660D6}"/>
              </a:ext>
            </a:extLst>
          </p:cNvPr>
          <p:cNvSpPr>
            <a:spLocks noGrp="1" noChangeArrowheads="1"/>
          </p:cNvSpPr>
          <p:nvPr>
            <p:ph type="title"/>
          </p:nvPr>
        </p:nvSpPr>
        <p:spPr>
          <a:xfrm>
            <a:off x="2170322" y="16665"/>
            <a:ext cx="7693409" cy="969963"/>
          </a:xfrm>
        </p:spPr>
        <p:txBody>
          <a:bodyPr/>
          <a:lstStyle/>
          <a:p>
            <a:pPr eaLnBrk="1" hangingPunct="1"/>
            <a:r>
              <a:rPr lang="en-US" altLang="en-US" dirty="0"/>
              <a:t>Top Level Summary of Product Quality</a:t>
            </a:r>
          </a:p>
        </p:txBody>
      </p:sp>
      <p:sp>
        <p:nvSpPr>
          <p:cNvPr id="196610" name="Content Placeholder 2">
            <a:extLst>
              <a:ext uri="{FF2B5EF4-FFF2-40B4-BE49-F238E27FC236}">
                <a16:creationId xmlns:a16="http://schemas.microsoft.com/office/drawing/2014/main" id="{0244CB13-E91D-DADA-F54C-49352F7DBF77}"/>
              </a:ext>
            </a:extLst>
          </p:cNvPr>
          <p:cNvSpPr>
            <a:spLocks noGrp="1" noChangeArrowheads="1"/>
          </p:cNvSpPr>
          <p:nvPr>
            <p:ph idx="1"/>
          </p:nvPr>
        </p:nvSpPr>
        <p:spPr>
          <a:xfrm>
            <a:off x="1509485" y="1560515"/>
            <a:ext cx="9691914" cy="4795838"/>
          </a:xfrm>
        </p:spPr>
        <p:txBody>
          <a:bodyPr/>
          <a:lstStyle/>
          <a:p>
            <a:pPr eaLnBrk="1" hangingPunct="1"/>
            <a:r>
              <a:rPr lang="en-US" altLang="en-US" sz="2200" dirty="0"/>
              <a:t>The analysis was based on the available GOES-16/18 data from the GS/PDA for some days in December 2022.</a:t>
            </a:r>
          </a:p>
          <a:p>
            <a:pPr eaLnBrk="1" hangingPunct="1"/>
            <a:r>
              <a:rPr lang="en-US" altLang="en-US" sz="2200" dirty="0"/>
              <a:t>The GOES-16/18 hourly data were used to make a daily composite ice products for the best chance to have maximum ice cover available and compare to other daily/weekly ice products from US NIC, NOAA-20, IceBridge. Some are indirect comparisons.</a:t>
            </a:r>
          </a:p>
          <a:p>
            <a:pPr eaLnBrk="1" hangingPunct="1"/>
            <a:r>
              <a:rPr lang="en-US" altLang="en-US" sz="2200" dirty="0"/>
              <a:t>Since ice age is based on ice thickness, we want to go beyond about the validation by checking the ice thickness accuracy in comparison with the data from other sources as well.</a:t>
            </a:r>
          </a:p>
          <a:p>
            <a:pPr eaLnBrk="1" hangingPunct="1"/>
            <a:r>
              <a:rPr lang="en-US" altLang="en-US" sz="2200" dirty="0"/>
              <a:t>Overall, the GOES-18 ice age/thickness products meet the requirements. </a:t>
            </a:r>
            <a:endParaRPr lang="en-US" altLang="en-US" sz="2400" dirty="0"/>
          </a:p>
        </p:txBody>
      </p:sp>
      <p:sp>
        <p:nvSpPr>
          <p:cNvPr id="196611" name="Slide Number Placeholder 3">
            <a:extLst>
              <a:ext uri="{FF2B5EF4-FFF2-40B4-BE49-F238E27FC236}">
                <a16:creationId xmlns:a16="http://schemas.microsoft.com/office/drawing/2014/main" id="{AE9E3925-2716-CC9F-7EF9-0E29BEE6EB33}"/>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6694F9F6-F804-584E-B5B7-3834A5700692}" type="slidenum">
              <a:rPr lang="en-US" altLang="en-US" sz="1200">
                <a:solidFill>
                  <a:srgbClr val="FFFFFF"/>
                </a:solidFill>
              </a:rPr>
              <a:pPr>
                <a:spcBef>
                  <a:spcPct val="0"/>
                </a:spcBef>
                <a:buFontTx/>
                <a:buNone/>
              </a:pPr>
              <a:t>45</a:t>
            </a:fld>
            <a:endParaRPr lang="en-US" altLang="en-US" sz="1200">
              <a:solidFill>
                <a:srgbClr val="FFFFFF"/>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Shape 329">
            <a:extLst>
              <a:ext uri="{FF2B5EF4-FFF2-40B4-BE49-F238E27FC236}">
                <a16:creationId xmlns:a16="http://schemas.microsoft.com/office/drawing/2014/main" id="{A5546C35-A082-D9E9-8417-24F3CC4BCE43}"/>
              </a:ext>
            </a:extLst>
          </p:cNvPr>
          <p:cNvSpPr>
            <a:spLocks noGrp="1" noChangeArrowheads="1"/>
          </p:cNvSpPr>
          <p:nvPr>
            <p:ph type="title"/>
          </p:nvPr>
        </p:nvSpPr>
        <p:spPr>
          <a:xfrm>
            <a:off x="1981200" y="90489"/>
            <a:ext cx="8229600" cy="1036637"/>
          </a:xfrm>
        </p:spPr>
        <p:txBody>
          <a:bodyPr spcFirstLastPara="1" wrap="square" lIns="91425" tIns="45700" rIns="91425" bIns="45700" anchor="ctr" anchorCtr="0">
            <a:noAutofit/>
          </a:bodyPr>
          <a:lstStyle/>
          <a:p>
            <a:pPr eaLnBrk="1" hangingPunct="1">
              <a:buClr>
                <a:srgbClr val="FFFFFF"/>
              </a:buClr>
              <a:buSzPct val="25000"/>
              <a:buFont typeface="Calibri" panose="020F0502020204030204" pitchFamily="34" charset="0"/>
              <a:buNone/>
            </a:pPr>
            <a:r>
              <a:rPr lang="en-US" altLang="en-US" dirty="0">
                <a:solidFill>
                  <a:srgbClr val="FFFFFF"/>
                </a:solidFill>
                <a:sym typeface="Calibri" panose="020F0502020204030204" pitchFamily="34" charset="0"/>
              </a:rPr>
              <a:t>PLPTs three stages validation</a:t>
            </a:r>
          </a:p>
        </p:txBody>
      </p:sp>
      <p:graphicFrame>
        <p:nvGraphicFramePr>
          <p:cNvPr id="330" name="Shape 330">
            <a:extLst>
              <a:ext uri="{FF2B5EF4-FFF2-40B4-BE49-F238E27FC236}">
                <a16:creationId xmlns:a16="http://schemas.microsoft.com/office/drawing/2014/main" id="{2A9E2FF6-98D4-8198-244F-5F7EBF51C702}"/>
              </a:ext>
            </a:extLst>
          </p:cNvPr>
          <p:cNvGraphicFramePr/>
          <p:nvPr/>
        </p:nvGraphicFramePr>
        <p:xfrm>
          <a:off x="1895475" y="2487614"/>
          <a:ext cx="8401050" cy="2035174"/>
        </p:xfrm>
        <a:graphic>
          <a:graphicData uri="http://schemas.openxmlformats.org/drawingml/2006/table">
            <a:tbl>
              <a:tblPr firstRow="1" bandRow="1">
                <a:noFill/>
              </a:tblPr>
              <a:tblGrid>
                <a:gridCol w="2751128">
                  <a:extLst>
                    <a:ext uri="{9D8B030D-6E8A-4147-A177-3AD203B41FA5}">
                      <a16:colId xmlns:a16="http://schemas.microsoft.com/office/drawing/2014/main" val="20000"/>
                    </a:ext>
                  </a:extLst>
                </a:gridCol>
                <a:gridCol w="5649922">
                  <a:extLst>
                    <a:ext uri="{9D8B030D-6E8A-4147-A177-3AD203B41FA5}">
                      <a16:colId xmlns:a16="http://schemas.microsoft.com/office/drawing/2014/main" val="20001"/>
                    </a:ext>
                  </a:extLst>
                </a:gridCol>
              </a:tblGrid>
              <a:tr h="548545">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TEST ID</a:t>
                      </a:r>
                    </a:p>
                  </a:txBody>
                  <a:tcPr marL="91445" marR="91445" marT="45716" marB="45716" anchor="ctr">
                    <a:solidFill>
                      <a:schemeClr val="accent1"/>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600" b="1" i="0" u="none" strike="noStrike" cap="none" dirty="0">
                          <a:solidFill>
                            <a:schemeClr val="bg1"/>
                          </a:solidFill>
                        </a:rPr>
                        <a:t>Short Description</a:t>
                      </a:r>
                    </a:p>
                  </a:txBody>
                  <a:tcPr marL="91445" marR="91445" marT="45716" marB="45716" anchor="ctr">
                    <a:solidFill>
                      <a:schemeClr val="accent1"/>
                    </a:solidFill>
                  </a:tcPr>
                </a:tc>
                <a:extLst>
                  <a:ext uri="{0D108BD9-81ED-4DB2-BD59-A6C34878D82A}">
                    <a16:rowId xmlns:a16="http://schemas.microsoft.com/office/drawing/2014/main" val="10000"/>
                  </a:ext>
                </a:extLst>
              </a:tr>
              <a:tr h="495543">
                <a:tc>
                  <a:txBody>
                    <a:bodyPr/>
                    <a:lstStyle/>
                    <a:p>
                      <a:pPr marL="0" marR="0" lvl="0" indent="0" algn="l" rtl="0">
                        <a:lnSpc>
                          <a:spcPct val="107000"/>
                        </a:lnSpc>
                        <a:spcBef>
                          <a:spcPts val="0"/>
                        </a:spcBef>
                        <a:spcAft>
                          <a:spcPts val="0"/>
                        </a:spcAft>
                        <a:buSzPct val="25000"/>
                        <a:buNone/>
                      </a:pPr>
                      <a:r>
                        <a:rPr lang="en-US" sz="1600" b="0" i="0" kern="1200" dirty="0">
                          <a:solidFill>
                            <a:schemeClr val="dk1"/>
                          </a:solidFill>
                          <a:effectLst/>
                          <a:latin typeface="Calibri"/>
                          <a:ea typeface="Calibri"/>
                          <a:cs typeface="Calibri"/>
                        </a:rPr>
                        <a:t>ABI-FD_Ice01</a:t>
                      </a:r>
                      <a:r>
                        <a:rPr lang="en-US" sz="1600" dirty="0">
                          <a:effectLst/>
                        </a:rPr>
                        <a:t> (Beta)</a:t>
                      </a:r>
                      <a:endParaRPr lang="en-US" sz="1600" b="0" dirty="0">
                        <a:solidFill>
                          <a:schemeClr val="dk1"/>
                        </a:solidFill>
                        <a:latin typeface="Calibri" panose="020F0502020204030204" pitchFamily="34" charset="0"/>
                      </a:endParaRPr>
                    </a:p>
                  </a:txBody>
                  <a:tcPr marL="68572" marR="68572" marT="0" marB="0" anchor="ctr">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Verify each product is generated at the required cadence for FD </a:t>
                      </a:r>
                    </a:p>
                  </a:txBody>
                  <a:tcPr marL="68572" marR="68572" marT="0" marB="0" anchor="ctr">
                    <a:solidFill>
                      <a:schemeClr val="lt1"/>
                    </a:solidFill>
                  </a:tcPr>
                </a:tc>
                <a:extLst>
                  <a:ext uri="{0D108BD9-81ED-4DB2-BD59-A6C34878D82A}">
                    <a16:rowId xmlns:a16="http://schemas.microsoft.com/office/drawing/2014/main" val="10001"/>
                  </a:ext>
                </a:extLst>
              </a:tr>
              <a:tr h="495543">
                <a:tc>
                  <a:txBody>
                    <a:bodyPr/>
                    <a:lstStyle/>
                    <a:p>
                      <a:pPr marL="0" marR="0" lvl="0" indent="0" algn="l" rtl="0">
                        <a:lnSpc>
                          <a:spcPct val="107000"/>
                        </a:lnSpc>
                        <a:spcBef>
                          <a:spcPts val="0"/>
                        </a:spcBef>
                        <a:spcAft>
                          <a:spcPts val="0"/>
                        </a:spcAft>
                        <a:buSzPct val="25000"/>
                        <a:buNone/>
                      </a:pPr>
                      <a:r>
                        <a:rPr lang="en-US" sz="1600" b="0" i="0" kern="1200" dirty="0">
                          <a:solidFill>
                            <a:schemeClr val="dk1"/>
                          </a:solidFill>
                          <a:effectLst/>
                          <a:latin typeface="Calibri"/>
                          <a:ea typeface="Calibri"/>
                          <a:cs typeface="Calibri"/>
                        </a:rPr>
                        <a:t>ABI-FD_Ice02</a:t>
                      </a:r>
                      <a:r>
                        <a:rPr lang="en-US" sz="1600" dirty="0">
                          <a:effectLst/>
                        </a:rPr>
                        <a:t> (Provisional)</a:t>
                      </a:r>
                      <a:endParaRPr lang="en-US" sz="1600" b="0" dirty="0">
                        <a:solidFill>
                          <a:schemeClr val="dk1"/>
                        </a:solidFill>
                        <a:latin typeface="Calibri" panose="020F0502020204030204" pitchFamily="34" charset="0"/>
                      </a:endParaRPr>
                    </a:p>
                  </a:txBody>
                  <a:tcPr marL="68572" marR="68572" marT="0" marB="0" anchor="ctr">
                    <a:solidFill>
                      <a:srgbClr val="FFC000"/>
                    </a:solidFill>
                  </a:tcPr>
                </a:tc>
                <a:tc>
                  <a:txBody>
                    <a:bodyPr/>
                    <a:lstStyle/>
                    <a:p>
                      <a:pPr marL="0" marR="0" lvl="0" indent="0" algn="l" defTabSz="457200" rtl="0" eaLnBrk="1" fontAlgn="auto" latinLnBrk="0" hangingPunct="1">
                        <a:lnSpc>
                          <a:spcPct val="107000"/>
                        </a:lnSpc>
                        <a:spcBef>
                          <a:spcPts val="0"/>
                        </a:spcBef>
                        <a:spcAft>
                          <a:spcPts val="0"/>
                        </a:spcAft>
                        <a:buClrTx/>
                        <a:buSzPct val="25000"/>
                        <a:buFontTx/>
                        <a:buNone/>
                        <a:tabLst/>
                        <a:defRPr/>
                      </a:pPr>
                      <a:r>
                        <a:rPr lang="en-US" sz="1600" dirty="0">
                          <a:latin typeface="Calibri" panose="020F0502020204030204" pitchFamily="34" charset="0"/>
                        </a:rPr>
                        <a:t>Perform qualitative inspection of each FD product </a:t>
                      </a:r>
                    </a:p>
                  </a:txBody>
                  <a:tcPr marL="68572" marR="68572" marT="0" marB="0" anchor="ctr">
                    <a:solidFill>
                      <a:srgbClr val="FFC000"/>
                    </a:solidFill>
                  </a:tcPr>
                </a:tc>
                <a:extLst>
                  <a:ext uri="{0D108BD9-81ED-4DB2-BD59-A6C34878D82A}">
                    <a16:rowId xmlns:a16="http://schemas.microsoft.com/office/drawing/2014/main" val="10002"/>
                  </a:ext>
                </a:extLst>
              </a:tr>
              <a:tr h="495543">
                <a:tc>
                  <a:txBody>
                    <a:bodyPr/>
                    <a:lstStyle/>
                    <a:p>
                      <a:pPr marL="0" marR="0" lvl="0" indent="0" algn="l" rtl="0">
                        <a:lnSpc>
                          <a:spcPct val="100000"/>
                        </a:lnSpc>
                        <a:spcBef>
                          <a:spcPts val="0"/>
                        </a:spcBef>
                        <a:spcAft>
                          <a:spcPts val="0"/>
                        </a:spcAft>
                        <a:buClr>
                          <a:srgbClr val="000000"/>
                        </a:buClr>
                        <a:buSzPct val="25000"/>
                        <a:buFont typeface="Arial"/>
                        <a:buNone/>
                      </a:pPr>
                      <a:r>
                        <a:rPr lang="en-US" sz="1600" b="0" i="0" kern="1200" dirty="0">
                          <a:solidFill>
                            <a:schemeClr val="dk1"/>
                          </a:solidFill>
                          <a:effectLst/>
                          <a:latin typeface="Calibri"/>
                          <a:ea typeface="Calibri"/>
                          <a:cs typeface="Calibri"/>
                        </a:rPr>
                        <a:t>ABI-FD_Ice03 (Full)</a:t>
                      </a:r>
                      <a:r>
                        <a:rPr lang="en-US" sz="1600" dirty="0">
                          <a:effectLst/>
                        </a:rPr>
                        <a:t> </a:t>
                      </a:r>
                      <a:endParaRPr lang="en-US" sz="1600" u="none" strike="noStrike" cap="none" dirty="0"/>
                    </a:p>
                  </a:txBody>
                  <a:tcPr marL="91445" marR="91445" marT="45716" marB="45716" anchor="ctr">
                    <a:solidFill>
                      <a:schemeClr val="lt1"/>
                    </a:solidFill>
                  </a:tcPr>
                </a:tc>
                <a:tc>
                  <a:txBody>
                    <a:bodyPr/>
                    <a:lstStyle/>
                    <a:p>
                      <a:pPr marL="0" marR="0" lvl="0" indent="0" algn="l" rtl="0">
                        <a:lnSpc>
                          <a:spcPct val="107000"/>
                        </a:lnSpc>
                        <a:spcBef>
                          <a:spcPts val="0"/>
                        </a:spcBef>
                        <a:spcAft>
                          <a:spcPts val="0"/>
                        </a:spcAft>
                        <a:buSzPct val="25000"/>
                        <a:buNone/>
                      </a:pPr>
                      <a:r>
                        <a:rPr lang="en-US" sz="1600" dirty="0">
                          <a:latin typeface="Calibri" panose="020F0502020204030204" pitchFamily="34" charset="0"/>
                        </a:rPr>
                        <a:t>Assess the accuracy and precision of each FD product </a:t>
                      </a:r>
                    </a:p>
                  </a:txBody>
                  <a:tcPr marL="68572" marR="68572" marT="0" marB="0" anchor="ctr">
                    <a:solidFill>
                      <a:schemeClr val="lt1"/>
                    </a:solidFill>
                  </a:tcPr>
                </a:tc>
                <a:extLst>
                  <a:ext uri="{0D108BD9-81ED-4DB2-BD59-A6C34878D82A}">
                    <a16:rowId xmlns:a16="http://schemas.microsoft.com/office/drawing/2014/main" val="10003"/>
                  </a:ext>
                </a:extLst>
              </a:tr>
            </a:tbl>
          </a:graphicData>
        </a:graphic>
      </p:graphicFrame>
      <p:sp>
        <p:nvSpPr>
          <p:cNvPr id="198675" name="Shape 331">
            <a:extLst>
              <a:ext uri="{FF2B5EF4-FFF2-40B4-BE49-F238E27FC236}">
                <a16:creationId xmlns:a16="http://schemas.microsoft.com/office/drawing/2014/main" id="{C3CCDAF0-D0D9-146B-3299-CDE1788C67F3}"/>
              </a:ext>
            </a:extLst>
          </p:cNvPr>
          <p:cNvSpPr>
            <a:spLocks noGrp="1" noChangeArrowheads="1"/>
          </p:cNvSpPr>
          <p:nvPr>
            <p:ph type="sldNum" sz="quarter" idx="11"/>
          </p:nvPr>
        </p:nvSpPr>
        <p:spPr>
          <a:xfrm>
            <a:off x="8077200" y="6356351"/>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wrap="square" lIns="91425" tIns="45700" rIns="91425" bIns="45700" anchor="ctr" anchorCtr="0">
            <a:no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Clr>
                <a:srgbClr val="FFFFFF"/>
              </a:buClr>
              <a:buSzPct val="25000"/>
              <a:buFont typeface="Calibri" panose="020F0502020204030204" pitchFamily="34" charset="0"/>
              <a:buNone/>
            </a:pPr>
            <a:fld id="{07E2FBC7-9FA9-4241-90CD-DC07D004D442}" type="slidenum">
              <a:rPr lang="en-US" altLang="en-US" sz="1200">
                <a:solidFill>
                  <a:srgbClr val="FFFFFF"/>
                </a:solidFill>
                <a:sym typeface="Calibri" panose="020F0502020204030204" pitchFamily="34" charset="0"/>
              </a:rPr>
              <a:pPr>
                <a:spcBef>
                  <a:spcPct val="0"/>
                </a:spcBef>
                <a:buClr>
                  <a:srgbClr val="FFFFFF"/>
                </a:buClr>
                <a:buSzPct val="25000"/>
                <a:buFont typeface="Calibri" panose="020F0502020204030204" pitchFamily="34" charset="0"/>
                <a:buNone/>
              </a:pPr>
              <a:t>46</a:t>
            </a:fld>
            <a:endParaRPr lang="en-US" altLang="en-US" sz="1200">
              <a:solidFill>
                <a:srgbClr val="FFFFFF"/>
              </a:solidFill>
              <a:sym typeface="Calibri" panose="020F0502020204030204" pitchFamily="34" charset="0"/>
            </a:endParaRPr>
          </a:p>
        </p:txBody>
      </p:sp>
      <p:sp>
        <p:nvSpPr>
          <p:cNvPr id="198676" name="TextBox 6">
            <a:extLst>
              <a:ext uri="{FF2B5EF4-FFF2-40B4-BE49-F238E27FC236}">
                <a16:creationId xmlns:a16="http://schemas.microsoft.com/office/drawing/2014/main" id="{75FE9F08-7488-CA25-946A-959D9AEC50FA}"/>
              </a:ext>
            </a:extLst>
          </p:cNvPr>
          <p:cNvSpPr txBox="1">
            <a:spLocks noChangeArrowheads="1"/>
          </p:cNvSpPr>
          <p:nvPr/>
        </p:nvSpPr>
        <p:spPr bwMode="auto">
          <a:xfrm>
            <a:off x="2236789" y="1751807"/>
            <a:ext cx="74310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dirty="0">
                <a:latin typeface="Arial" panose="020B0604020202020204" pitchFamily="34" charset="0"/>
              </a:rPr>
              <a:t>There are currently no Full Validation PLPTs for ice products. The table below lists the types of tests to be performed.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Shape 132">
            <a:extLst>
              <a:ext uri="{FF2B5EF4-FFF2-40B4-BE49-F238E27FC236}">
                <a16:creationId xmlns:a16="http://schemas.microsoft.com/office/drawing/2014/main" id="{6A0170D0-6392-171E-104E-374BF76204AA}"/>
              </a:ext>
            </a:extLst>
          </p:cNvPr>
          <p:cNvSpPr>
            <a:spLocks noGrp="1" noChangeArrowheads="1"/>
          </p:cNvSpPr>
          <p:nvPr>
            <p:ph type="title"/>
          </p:nvPr>
        </p:nvSpPr>
        <p:spPr>
          <a:xfrm>
            <a:off x="2313542" y="0"/>
            <a:ext cx="7345965" cy="1143001"/>
          </a:xfrm>
        </p:spPr>
        <p:txBody>
          <a:bodyPr spcFirstLastPara="1" wrap="square" lIns="91425" tIns="91425" rIns="91425" bIns="91425" anchor="ctr" anchorCtr="0">
            <a:noAutofit/>
          </a:bodyPr>
          <a:lstStyle/>
          <a:p>
            <a:pPr eaLnBrk="1" hangingPunct="1"/>
            <a:r>
              <a:rPr lang="en-US" altLang="en-US" dirty="0"/>
              <a:t>GOES-16/18 Data Used in this Review</a:t>
            </a:r>
          </a:p>
        </p:txBody>
      </p:sp>
      <p:sp>
        <p:nvSpPr>
          <p:cNvPr id="133" name="Shape 133">
            <a:extLst>
              <a:ext uri="{FF2B5EF4-FFF2-40B4-BE49-F238E27FC236}">
                <a16:creationId xmlns:a16="http://schemas.microsoft.com/office/drawing/2014/main" id="{C55C5F84-308A-7DC4-6F4C-A87CC54CBFDA}"/>
              </a:ext>
            </a:extLst>
          </p:cNvPr>
          <p:cNvSpPr txBox="1">
            <a:spLocks noGrp="1"/>
          </p:cNvSpPr>
          <p:nvPr>
            <p:ph type="body" idx="1"/>
          </p:nvPr>
        </p:nvSpPr>
        <p:spPr>
          <a:xfrm>
            <a:off x="1123044" y="1690688"/>
            <a:ext cx="4652963" cy="3948113"/>
          </a:xfrm>
        </p:spPr>
        <p:txBody>
          <a:bodyPr spcFirstLastPara="1" wrap="square" lIns="91425" tIns="91425" rIns="91425" bIns="91425" anchor="t" anchorCtr="0">
            <a:normAutofit/>
          </a:bodyPr>
          <a:lstStyle/>
          <a:p>
            <a:pPr marL="228600" indent="0">
              <a:spcBef>
                <a:spcPts val="0"/>
              </a:spcBef>
              <a:buNone/>
              <a:defRPr/>
            </a:pPr>
            <a:endParaRPr lang="en-US" sz="2000" dirty="0"/>
          </a:p>
          <a:p>
            <a:pPr marL="228600" indent="0">
              <a:spcBef>
                <a:spcPts val="0"/>
              </a:spcBef>
              <a:buNone/>
              <a:defRPr/>
            </a:pPr>
            <a:r>
              <a:rPr lang="en-US" sz="2800" dirty="0"/>
              <a:t>GOES-16/18 GS/PDA Data </a:t>
            </a:r>
          </a:p>
          <a:p>
            <a:pPr marL="228600" indent="0">
              <a:spcBef>
                <a:spcPts val="0"/>
              </a:spcBef>
              <a:buNone/>
              <a:defRPr/>
            </a:pPr>
            <a:r>
              <a:rPr lang="en-US" sz="2800" dirty="0"/>
              <a:t>   </a:t>
            </a:r>
            <a:r>
              <a:rPr lang="en-US" sz="2000" dirty="0"/>
              <a:t>– December 1-25, 2022</a:t>
            </a:r>
          </a:p>
          <a:p>
            <a:pPr marL="228600" indent="0">
              <a:spcBef>
                <a:spcPts val="0"/>
              </a:spcBef>
              <a:buNone/>
              <a:defRPr/>
            </a:pPr>
            <a:r>
              <a:rPr lang="en-US" sz="2000" dirty="0"/>
              <a:t>    – Hourly and daily composite FD data</a:t>
            </a:r>
          </a:p>
          <a:p>
            <a:pPr marL="228600" indent="0">
              <a:spcBef>
                <a:spcPts val="0"/>
              </a:spcBef>
              <a:buNone/>
              <a:defRPr/>
            </a:pPr>
            <a:r>
              <a:rPr lang="en-US" sz="2000" dirty="0"/>
              <a:t>    – Focus on Hudson Bay and Great</a:t>
            </a:r>
          </a:p>
          <a:p>
            <a:pPr marL="228600" indent="0">
              <a:spcBef>
                <a:spcPts val="0"/>
              </a:spcBef>
              <a:buNone/>
              <a:defRPr/>
            </a:pPr>
            <a:r>
              <a:rPr lang="en-US" sz="2000" dirty="0"/>
              <a:t>       Lakes where GOES-16/18 cover and</a:t>
            </a:r>
          </a:p>
          <a:p>
            <a:pPr marL="228600" indent="0">
              <a:spcBef>
                <a:spcPts val="0"/>
              </a:spcBef>
              <a:buNone/>
              <a:defRPr/>
            </a:pPr>
            <a:r>
              <a:rPr lang="en-US" sz="2000" dirty="0"/>
              <a:t>       ice  formed over the period</a:t>
            </a:r>
          </a:p>
          <a:p>
            <a:pPr marL="228600" indent="0">
              <a:spcBef>
                <a:spcPts val="0"/>
              </a:spcBef>
              <a:buNone/>
              <a:defRPr/>
            </a:pPr>
            <a:r>
              <a:rPr lang="en-US" sz="2000" dirty="0"/>
              <a:t>    – Performance/accuracy was</a:t>
            </a:r>
          </a:p>
          <a:p>
            <a:pPr marL="228600" indent="0">
              <a:spcBef>
                <a:spcPts val="0"/>
              </a:spcBef>
              <a:buNone/>
              <a:defRPr/>
            </a:pPr>
            <a:r>
              <a:rPr lang="en-US" sz="2000" dirty="0"/>
              <a:t>       examined</a:t>
            </a:r>
          </a:p>
          <a:p>
            <a:pPr marL="228600" indent="0">
              <a:spcBef>
                <a:spcPts val="0"/>
              </a:spcBef>
              <a:buNone/>
              <a:defRPr/>
            </a:pPr>
            <a:endParaRPr lang="en-US" sz="2000" dirty="0"/>
          </a:p>
        </p:txBody>
      </p:sp>
      <p:sp>
        <p:nvSpPr>
          <p:cNvPr id="200707" name="Slide Number Placeholder 4">
            <a:extLst>
              <a:ext uri="{FF2B5EF4-FFF2-40B4-BE49-F238E27FC236}">
                <a16:creationId xmlns:a16="http://schemas.microsoft.com/office/drawing/2014/main" id="{75FAA685-8F22-6ABC-F807-10870D2BB63E}"/>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SzPct val="25000"/>
              <a:buFontTx/>
              <a:buNone/>
            </a:pPr>
            <a:fld id="{AA1AED20-F878-E743-A4E8-55C2EFC8461E}" type="slidenum">
              <a:rPr lang="en-US" altLang="en-US" sz="1200">
                <a:solidFill>
                  <a:srgbClr val="FFFFFF"/>
                </a:solidFill>
                <a:sym typeface="Calibri" panose="020F0502020204030204" pitchFamily="34" charset="0"/>
              </a:rPr>
              <a:pPr>
                <a:spcBef>
                  <a:spcPct val="0"/>
                </a:spcBef>
                <a:buSzPct val="25000"/>
                <a:buFontTx/>
                <a:buNone/>
              </a:pPr>
              <a:t>47</a:t>
            </a:fld>
            <a:endParaRPr lang="en-US" altLang="en-US" sz="1200">
              <a:solidFill>
                <a:srgbClr val="FFFFFF"/>
              </a:solidFill>
              <a:sym typeface="Calibri" panose="020F0502020204030204" pitchFamily="34" charset="0"/>
            </a:endParaRPr>
          </a:p>
        </p:txBody>
      </p:sp>
      <p:pic>
        <p:nvPicPr>
          <p:cNvPr id="200708" name="Picture 5">
            <a:extLst>
              <a:ext uri="{FF2B5EF4-FFF2-40B4-BE49-F238E27FC236}">
                <a16:creationId xmlns:a16="http://schemas.microsoft.com/office/drawing/2014/main" id="{DD20A33A-F788-EC82-C1EA-0E621E9E2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483859"/>
            <a:ext cx="5116286" cy="467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Slide Number Placeholder 3">
            <a:extLst>
              <a:ext uri="{FF2B5EF4-FFF2-40B4-BE49-F238E27FC236}">
                <a16:creationId xmlns:a16="http://schemas.microsoft.com/office/drawing/2014/main" id="{30939053-6961-2A58-2766-DCBA32C6A53E}"/>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3CF716F8-6393-7246-BF5D-4C13DBB1AE85}" type="slidenum">
              <a:rPr lang="en-US" altLang="en-US" sz="1200">
                <a:solidFill>
                  <a:srgbClr val="FFFFFF"/>
                </a:solidFill>
                <a:latin typeface="Arial" panose="020B0604020202020204" pitchFamily="34" charset="0"/>
              </a:rPr>
              <a:pPr>
                <a:spcBef>
                  <a:spcPct val="0"/>
                </a:spcBef>
                <a:buFontTx/>
                <a:buNone/>
              </a:pPr>
              <a:t>48</a:t>
            </a:fld>
            <a:endParaRPr lang="en-US" altLang="en-US" sz="1200">
              <a:solidFill>
                <a:srgbClr val="FFFFFF"/>
              </a:solidFill>
              <a:latin typeface="Arial" panose="020B0604020202020204" pitchFamily="34" charset="0"/>
            </a:endParaRPr>
          </a:p>
        </p:txBody>
      </p:sp>
      <p:sp>
        <p:nvSpPr>
          <p:cNvPr id="202754" name="Text Placeholder 2">
            <a:extLst>
              <a:ext uri="{FF2B5EF4-FFF2-40B4-BE49-F238E27FC236}">
                <a16:creationId xmlns:a16="http://schemas.microsoft.com/office/drawing/2014/main" id="{43BE3E71-E686-AE3A-0644-7F8E067E6092}"/>
              </a:ext>
            </a:extLst>
          </p:cNvPr>
          <p:cNvSpPr txBox="1">
            <a:spLocks noChangeArrowheads="1"/>
          </p:cNvSpPr>
          <p:nvPr/>
        </p:nvSpPr>
        <p:spPr bwMode="auto">
          <a:xfrm>
            <a:off x="1655764" y="1171576"/>
            <a:ext cx="4395787"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a:solidFill>
                  <a:srgbClr val="FFFF00"/>
                </a:solidFill>
                <a:latin typeface="Arial" panose="020B0604020202020204" pitchFamily="34" charset="0"/>
              </a:rPr>
              <a:t>GOES-18, 2022-12-17, Ice Thickness</a:t>
            </a:r>
          </a:p>
        </p:txBody>
      </p:sp>
      <p:sp>
        <p:nvSpPr>
          <p:cNvPr id="202755" name="Shape 329">
            <a:extLst>
              <a:ext uri="{FF2B5EF4-FFF2-40B4-BE49-F238E27FC236}">
                <a16:creationId xmlns:a16="http://schemas.microsoft.com/office/drawing/2014/main" id="{E8F6378E-31A2-D049-314C-C771C4A84E64}"/>
              </a:ext>
            </a:extLst>
          </p:cNvPr>
          <p:cNvSpPr>
            <a:spLocks noGrp="1" noChangeArrowheads="1"/>
          </p:cNvSpPr>
          <p:nvPr>
            <p:ph type="title"/>
          </p:nvPr>
        </p:nvSpPr>
        <p:spPr>
          <a:xfrm>
            <a:off x="1981200" y="112713"/>
            <a:ext cx="8229600" cy="806450"/>
          </a:xfrm>
        </p:spPr>
        <p:txBody>
          <a:bodyPr spcFirstLastPara="1" wrap="square" lIns="91425" tIns="45700" rIns="91425" bIns="45700" anchor="ctr" anchorCtr="0">
            <a:noAutofit/>
          </a:bodyPr>
          <a:lstStyle/>
          <a:p>
            <a:pPr algn="ctr" eaLnBrk="1" hangingPunct="1">
              <a:buClr>
                <a:srgbClr val="FFFFFF"/>
              </a:buClr>
              <a:buSzPct val="25000"/>
            </a:pPr>
            <a:r>
              <a:rPr lang="en-US" altLang="en-US" sz="3600" b="0" cap="none">
                <a:solidFill>
                  <a:srgbClr val="FFFFFF"/>
                </a:solidFill>
                <a:sym typeface="Calibri" panose="020F0502020204030204" pitchFamily="34" charset="0"/>
              </a:rPr>
              <a:t>Qualitative/Visual Inspection</a:t>
            </a:r>
          </a:p>
        </p:txBody>
      </p:sp>
      <p:sp>
        <p:nvSpPr>
          <p:cNvPr id="202756" name="TextBox 17">
            <a:extLst>
              <a:ext uri="{FF2B5EF4-FFF2-40B4-BE49-F238E27FC236}">
                <a16:creationId xmlns:a16="http://schemas.microsoft.com/office/drawing/2014/main" id="{15932512-C0B7-17C2-6AD7-70B5430C124C}"/>
              </a:ext>
            </a:extLst>
          </p:cNvPr>
          <p:cNvSpPr txBox="1">
            <a:spLocks noChangeArrowheads="1"/>
          </p:cNvSpPr>
          <p:nvPr/>
        </p:nvSpPr>
        <p:spPr bwMode="auto">
          <a:xfrm>
            <a:off x="1857376" y="6061075"/>
            <a:ext cx="8778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b="1">
                <a:solidFill>
                  <a:srgbClr val="FFFFFF"/>
                </a:solidFill>
                <a:latin typeface="Arial" panose="020B0604020202020204" pitchFamily="34" charset="0"/>
              </a:rPr>
              <a:t>GOES-18 daily composite ice thickness data from the GS/PDA.</a:t>
            </a:r>
          </a:p>
        </p:txBody>
      </p:sp>
      <p:sp>
        <p:nvSpPr>
          <p:cNvPr id="202757" name="Text Placeholder 2">
            <a:extLst>
              <a:ext uri="{FF2B5EF4-FFF2-40B4-BE49-F238E27FC236}">
                <a16:creationId xmlns:a16="http://schemas.microsoft.com/office/drawing/2014/main" id="{56C178F0-80D7-76C9-5ABD-D7C09D87F43D}"/>
              </a:ext>
            </a:extLst>
          </p:cNvPr>
          <p:cNvSpPr txBox="1">
            <a:spLocks noChangeArrowheads="1"/>
          </p:cNvSpPr>
          <p:nvPr/>
        </p:nvSpPr>
        <p:spPr bwMode="auto">
          <a:xfrm>
            <a:off x="5997575" y="1187450"/>
            <a:ext cx="4394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a:solidFill>
                  <a:srgbClr val="FFFF00"/>
                </a:solidFill>
                <a:latin typeface="Arial" panose="020B0604020202020204" pitchFamily="34" charset="0"/>
              </a:rPr>
              <a:t>GOES-18, 2022-12-17, Ice Thickness</a:t>
            </a:r>
          </a:p>
        </p:txBody>
      </p:sp>
      <p:pic>
        <p:nvPicPr>
          <p:cNvPr id="202758" name="Picture 6">
            <a:extLst>
              <a:ext uri="{FF2B5EF4-FFF2-40B4-BE49-F238E27FC236}">
                <a16:creationId xmlns:a16="http://schemas.microsoft.com/office/drawing/2014/main" id="{F0D7D6A4-ADD6-760D-3814-6DFF4D6CE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6813" y="1766888"/>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9" name="Picture 1">
            <a:extLst>
              <a:ext uri="{FF2B5EF4-FFF2-40B4-BE49-F238E27FC236}">
                <a16:creationId xmlns:a16="http://schemas.microsoft.com/office/drawing/2014/main" id="{CFEA7B54-7390-35A2-F26E-A21F18030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8964" y="1749425"/>
            <a:ext cx="4192587"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Number Placeholder 3">
            <a:extLst>
              <a:ext uri="{FF2B5EF4-FFF2-40B4-BE49-F238E27FC236}">
                <a16:creationId xmlns:a16="http://schemas.microsoft.com/office/drawing/2014/main" id="{29E8EBB8-5905-2B35-E6C9-F58F085DA983}"/>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1B26F5D0-6C18-674E-B766-C4675F594CC6}" type="slidenum">
              <a:rPr lang="en-US" altLang="en-US" sz="1200">
                <a:solidFill>
                  <a:srgbClr val="FFFFFF"/>
                </a:solidFill>
                <a:latin typeface="Arial" panose="020B0604020202020204" pitchFamily="34" charset="0"/>
              </a:rPr>
              <a:pPr>
                <a:spcBef>
                  <a:spcPct val="0"/>
                </a:spcBef>
                <a:buFontTx/>
                <a:buNone/>
              </a:pPr>
              <a:t>49</a:t>
            </a:fld>
            <a:endParaRPr lang="en-US" altLang="en-US" sz="1200">
              <a:solidFill>
                <a:srgbClr val="FFFFFF"/>
              </a:solidFill>
              <a:latin typeface="Arial" panose="020B0604020202020204" pitchFamily="34" charset="0"/>
            </a:endParaRPr>
          </a:p>
        </p:txBody>
      </p:sp>
      <p:sp>
        <p:nvSpPr>
          <p:cNvPr id="204802" name="Shape 329">
            <a:extLst>
              <a:ext uri="{FF2B5EF4-FFF2-40B4-BE49-F238E27FC236}">
                <a16:creationId xmlns:a16="http://schemas.microsoft.com/office/drawing/2014/main" id="{5F360D8E-EC6E-3288-4463-227A4BCB2F39}"/>
              </a:ext>
            </a:extLst>
          </p:cNvPr>
          <p:cNvSpPr txBox="1">
            <a:spLocks noChangeArrowheads="1"/>
          </p:cNvSpPr>
          <p:nvPr/>
        </p:nvSpPr>
        <p:spPr bwMode="auto">
          <a:xfrm>
            <a:off x="1981200" y="112713"/>
            <a:ext cx="82296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spcBef>
                <a:spcPct val="0"/>
              </a:spcBef>
              <a:buClr>
                <a:srgbClr val="FFFFFF"/>
              </a:buClr>
              <a:buSzPct val="25000"/>
              <a:buFontTx/>
              <a:buNone/>
            </a:pPr>
            <a:r>
              <a:rPr lang="en-US" altLang="en-US" sz="3600">
                <a:solidFill>
                  <a:srgbClr val="FFFFFF"/>
                </a:solidFill>
                <a:sym typeface="Calibri" panose="020F0502020204030204" pitchFamily="34" charset="0"/>
              </a:rPr>
              <a:t>Qualitative/Visual Inspection</a:t>
            </a:r>
          </a:p>
        </p:txBody>
      </p:sp>
      <p:pic>
        <p:nvPicPr>
          <p:cNvPr id="204803" name="Picture 9">
            <a:extLst>
              <a:ext uri="{FF2B5EF4-FFF2-40B4-BE49-F238E27FC236}">
                <a16:creationId xmlns:a16="http://schemas.microsoft.com/office/drawing/2014/main" id="{24546BF2-43E0-BA82-8CB8-C8177E104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1492250"/>
            <a:ext cx="38862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Placeholder 2">
            <a:extLst>
              <a:ext uri="{FF2B5EF4-FFF2-40B4-BE49-F238E27FC236}">
                <a16:creationId xmlns:a16="http://schemas.microsoft.com/office/drawing/2014/main" id="{62CE9DAB-9CDA-B331-7E9D-ECF715F7C38F}"/>
              </a:ext>
            </a:extLst>
          </p:cNvPr>
          <p:cNvSpPr txBox="1">
            <a:spLocks noChangeArrowheads="1"/>
          </p:cNvSpPr>
          <p:nvPr/>
        </p:nvSpPr>
        <p:spPr bwMode="auto">
          <a:xfrm>
            <a:off x="1614488" y="1123951"/>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a:solidFill>
                  <a:srgbClr val="FFFF00"/>
                </a:solidFill>
                <a:latin typeface="Arial" panose="020B0604020202020204" pitchFamily="34" charset="0"/>
              </a:rPr>
              <a:t>GOES-18, 2022-12-16, Ice Age and SOD</a:t>
            </a:r>
          </a:p>
        </p:txBody>
      </p:sp>
      <p:pic>
        <p:nvPicPr>
          <p:cNvPr id="204805" name="Picture 10">
            <a:extLst>
              <a:ext uri="{FF2B5EF4-FFF2-40B4-BE49-F238E27FC236}">
                <a16:creationId xmlns:a16="http://schemas.microsoft.com/office/drawing/2014/main" id="{40A78CD0-D416-0E47-3F51-71AA29E79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2126" y="1538288"/>
            <a:ext cx="2468563"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06" name="Picture 14">
            <a:extLst>
              <a:ext uri="{FF2B5EF4-FFF2-40B4-BE49-F238E27FC236}">
                <a16:creationId xmlns:a16="http://schemas.microsoft.com/office/drawing/2014/main" id="{1BB0F0E4-4F23-3E66-AD77-3A74D0DA61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6988" y="4078288"/>
            <a:ext cx="2468562"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7" name="Text Placeholder 2">
            <a:extLst>
              <a:ext uri="{FF2B5EF4-FFF2-40B4-BE49-F238E27FC236}">
                <a16:creationId xmlns:a16="http://schemas.microsoft.com/office/drawing/2014/main" id="{9F702472-E898-ED79-FDFB-6AF859A69146}"/>
              </a:ext>
            </a:extLst>
          </p:cNvPr>
          <p:cNvSpPr txBox="1">
            <a:spLocks noChangeArrowheads="1"/>
          </p:cNvSpPr>
          <p:nvPr/>
        </p:nvSpPr>
        <p:spPr bwMode="auto">
          <a:xfrm>
            <a:off x="6319838" y="1123951"/>
            <a:ext cx="356711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a:solidFill>
                  <a:srgbClr val="FFFF00"/>
                </a:solidFill>
                <a:latin typeface="Arial" panose="020B0604020202020204" pitchFamily="34" charset="0"/>
              </a:rPr>
              <a:t>US NIC, 2022-12-16, Ice SOD</a:t>
            </a:r>
          </a:p>
        </p:txBody>
      </p:sp>
      <p:sp>
        <p:nvSpPr>
          <p:cNvPr id="204808" name="TextBox 1">
            <a:extLst>
              <a:ext uri="{FF2B5EF4-FFF2-40B4-BE49-F238E27FC236}">
                <a16:creationId xmlns:a16="http://schemas.microsoft.com/office/drawing/2014/main" id="{00E26EAC-5A71-30C6-B39E-45B55BD2BE46}"/>
              </a:ext>
            </a:extLst>
          </p:cNvPr>
          <p:cNvSpPr txBox="1">
            <a:spLocks noChangeArrowheads="1"/>
          </p:cNvSpPr>
          <p:nvPr/>
        </p:nvSpPr>
        <p:spPr bwMode="auto">
          <a:xfrm>
            <a:off x="4321176" y="1522413"/>
            <a:ext cx="19605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Ice stage of development (SOD) using ABI data in terms of NIC SOD classification scheme. </a:t>
            </a:r>
          </a:p>
        </p:txBody>
      </p:sp>
      <p:sp>
        <p:nvSpPr>
          <p:cNvPr id="204809" name="TextBox 6">
            <a:extLst>
              <a:ext uri="{FF2B5EF4-FFF2-40B4-BE49-F238E27FC236}">
                <a16:creationId xmlns:a16="http://schemas.microsoft.com/office/drawing/2014/main" id="{5CCC4224-8422-2BF0-70AC-BE81B3C10427}"/>
              </a:ext>
            </a:extLst>
          </p:cNvPr>
          <p:cNvSpPr txBox="1">
            <a:spLocks noChangeArrowheads="1"/>
          </p:cNvSpPr>
          <p:nvPr/>
        </p:nvSpPr>
        <p:spPr bwMode="auto">
          <a:xfrm>
            <a:off x="1812926" y="4127500"/>
            <a:ext cx="196056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800">
                <a:latin typeface="Arial" panose="020B0604020202020204" pitchFamily="34" charset="0"/>
              </a:rPr>
              <a:t>Ice age using ABI data in terms of requirements.</a:t>
            </a:r>
          </a:p>
          <a:p>
            <a:pPr eaLnBrk="1" hangingPunct="1">
              <a:spcBef>
                <a:spcPct val="0"/>
              </a:spcBef>
              <a:buFontTx/>
              <a:buNone/>
            </a:pPr>
            <a:r>
              <a:rPr lang="en-US" altLang="en-US" sz="1800">
                <a:latin typeface="Arial" panose="020B0604020202020204" pitchFamily="34" charset="0"/>
              </a:rPr>
              <a:t> </a:t>
            </a:r>
          </a:p>
          <a:p>
            <a:pPr eaLnBrk="1" hangingPunct="1">
              <a:spcBef>
                <a:spcPct val="0"/>
              </a:spcBef>
              <a:buFontTx/>
              <a:buNone/>
            </a:pPr>
            <a:r>
              <a:rPr lang="en-US" altLang="en-US" sz="1800">
                <a:latin typeface="Arial" panose="020B0604020202020204" pitchFamily="34" charset="0"/>
              </a:rPr>
              <a:t>Ice free (&lt;0.001 cm), new/first year ice (0.001 ~ 180 cm), old ice (&gt;180 cm)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Title 1">
            <a:extLst>
              <a:ext uri="{FF2B5EF4-FFF2-40B4-BE49-F238E27FC236}">
                <a16:creationId xmlns:a16="http://schemas.microsoft.com/office/drawing/2014/main" id="{63E087B9-82CD-57F4-C8BB-2F96370D393C}"/>
              </a:ext>
            </a:extLst>
          </p:cNvPr>
          <p:cNvSpPr>
            <a:spLocks noGrp="1"/>
          </p:cNvSpPr>
          <p:nvPr>
            <p:ph type="title"/>
          </p:nvPr>
        </p:nvSpPr>
        <p:spPr>
          <a:xfrm>
            <a:off x="1981200" y="-11113"/>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a:solidFill>
                  <a:srgbClr val="FFFFFF"/>
                </a:solidFill>
                <a:latin typeface="Calibri" panose="020F0502020204030204" pitchFamily="34" charset="0"/>
                <a:ea typeface="MS PGothic" panose="020B0600070205080204" pitchFamily="34" charset="-128"/>
                <a:sym typeface="Calibri" panose="020F0502020204030204" pitchFamily="34" charset="0"/>
              </a:rPr>
              <a:t>Ice Concentration Background</a:t>
            </a:r>
          </a:p>
        </p:txBody>
      </p:sp>
      <p:sp>
        <p:nvSpPr>
          <p:cNvPr id="129026" name="Text Placeholder 2">
            <a:extLst>
              <a:ext uri="{FF2B5EF4-FFF2-40B4-BE49-F238E27FC236}">
                <a16:creationId xmlns:a16="http://schemas.microsoft.com/office/drawing/2014/main" id="{495AD9A6-3C0F-84A2-DA66-B8FB7F4ACF6D}"/>
              </a:ext>
            </a:extLst>
          </p:cNvPr>
          <p:cNvSpPr>
            <a:spLocks noGrp="1"/>
          </p:cNvSpPr>
          <p:nvPr>
            <p:ph type="body" idx="1"/>
          </p:nvPr>
        </p:nvSpPr>
        <p:spPr>
          <a:xfrm>
            <a:off x="1480457" y="1681163"/>
            <a:ext cx="8893629" cy="5040312"/>
          </a:xfrm>
        </p:spPr>
        <p:txBody>
          <a:bodyPr/>
          <a:lstStyle/>
          <a:p>
            <a:pPr marL="461963" indent="-258763">
              <a:spcBef>
                <a:spcPts val="638"/>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Sea and lake ice concentration reports the fraction (in percentage) of the sea or lake surface covered by ice. Total concentration includes all stages of development that are present. </a:t>
            </a:r>
          </a:p>
          <a:p>
            <a:pPr marL="461963" indent="-258763">
              <a:spcBef>
                <a:spcPts val="638"/>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GOES-18 ice concentration Environmental Data Record (EDR) consists of two products: Full Disk (FD) and CONUS.</a:t>
            </a:r>
          </a:p>
          <a:p>
            <a:pPr marL="461963" indent="-258763">
              <a:spcBef>
                <a:spcPts val="638"/>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User needs:</a:t>
            </a:r>
          </a:p>
          <a:p>
            <a:pPr marL="862013" lvl="1" indent="-258763">
              <a:spcBef>
                <a:spcPts val="563"/>
              </a:spcBef>
              <a:spcAft>
                <a:spcPct val="0"/>
              </a:spcAft>
              <a:buClr>
                <a:srgbClr val="FFFFFF"/>
              </a:buClr>
              <a:buSzTx/>
              <a:buFont typeface="Arial" panose="020B0604020202020204" pitchFamily="34" charset="0"/>
              <a:buChar char="–"/>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National Ice Center request for use in generating ice charts</a:t>
            </a:r>
          </a:p>
          <a:p>
            <a:pPr marL="862013" lvl="1" indent="-258763">
              <a:spcBef>
                <a:spcPts val="563"/>
              </a:spcBef>
              <a:spcAft>
                <a:spcPct val="0"/>
              </a:spcAft>
              <a:buClr>
                <a:srgbClr val="FFFFFF"/>
              </a:buClr>
              <a:buSzTx/>
              <a:buFont typeface="Arial" panose="020B0604020202020204" pitchFamily="34" charset="0"/>
              <a:buChar char="–"/>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Alaska Ice Program’s request to monitor ice conditions</a:t>
            </a:r>
          </a:p>
          <a:p>
            <a:pPr marL="862013" lvl="1" indent="-258763">
              <a:spcBef>
                <a:spcPts val="563"/>
              </a:spcBef>
              <a:spcAft>
                <a:spcPct val="0"/>
              </a:spcAft>
              <a:buClr>
                <a:srgbClr val="FFFFFF"/>
              </a:buClr>
              <a:buSzTx/>
              <a:buFont typeface="Arial" panose="020B0604020202020204" pitchFamily="34" charset="0"/>
              <a:buChar char="–"/>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General users for long-term global sea and lake monitoring, commercial transport, inputs for numerical weather forecasting.</a:t>
            </a:r>
          </a:p>
        </p:txBody>
      </p:sp>
      <p:sp>
        <p:nvSpPr>
          <p:cNvPr id="129027" name="Slide Number Placeholder 3">
            <a:extLst>
              <a:ext uri="{FF2B5EF4-FFF2-40B4-BE49-F238E27FC236}">
                <a16:creationId xmlns:a16="http://schemas.microsoft.com/office/drawing/2014/main" id="{D5638A94-C30A-8F67-452F-7543D7468570}"/>
              </a:ext>
            </a:extLst>
          </p:cNvPr>
          <p:cNvSpPr>
            <a:spLocks noGrp="1" noChangeArrowheads="1"/>
          </p:cNvSpPr>
          <p:nvPr>
            <p:ph type="sldNum" sz="quarter" idx="12"/>
          </p:nvPr>
        </p:nvSpPr>
        <p:spPr bwMode="auto">
          <a:xfrm>
            <a:off x="9557657" y="635635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Font typeface="Calibri" panose="020F0502020204030204" pitchFamily="34" charset="0"/>
              <a:buNone/>
            </a:pPr>
            <a:fld id="{CBEE109B-0806-1542-B57E-82A580EAD9F2}" type="slidenum">
              <a:rPr lang="en-US" altLang="en-US" smtClean="0"/>
              <a:pPr>
                <a:spcBef>
                  <a:spcPct val="0"/>
                </a:spcBef>
                <a:buFont typeface="Calibri" panose="020F0502020204030204" pitchFamily="34" charset="0"/>
                <a:buNone/>
              </a:pPr>
              <a:t>5</a:t>
            </a:fld>
            <a:endParaRPr lang="en-US" altLang="en-US" sz="1200">
              <a:solidFill>
                <a:srgbClr val="FFFFFF"/>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Slide Number Placeholder 3">
            <a:extLst>
              <a:ext uri="{FF2B5EF4-FFF2-40B4-BE49-F238E27FC236}">
                <a16:creationId xmlns:a16="http://schemas.microsoft.com/office/drawing/2014/main" id="{7AFBB8E4-67D8-35A6-0F9F-553634614631}"/>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81CBB183-9411-9F4B-9386-AD264DBF08CA}" type="slidenum">
              <a:rPr lang="en-US" altLang="en-US" sz="1200">
                <a:solidFill>
                  <a:srgbClr val="FFFFFF"/>
                </a:solidFill>
                <a:latin typeface="Arial" panose="020B0604020202020204" pitchFamily="34" charset="0"/>
              </a:rPr>
              <a:pPr>
                <a:spcBef>
                  <a:spcPct val="0"/>
                </a:spcBef>
                <a:buFontTx/>
                <a:buNone/>
              </a:pPr>
              <a:t>50</a:t>
            </a:fld>
            <a:endParaRPr lang="en-US" altLang="en-US" sz="1200">
              <a:solidFill>
                <a:srgbClr val="FFFFFF"/>
              </a:solidFill>
              <a:latin typeface="Arial" panose="020B0604020202020204" pitchFamily="34" charset="0"/>
            </a:endParaRPr>
          </a:p>
        </p:txBody>
      </p:sp>
      <p:sp>
        <p:nvSpPr>
          <p:cNvPr id="206850" name="Text Placeholder 2">
            <a:extLst>
              <a:ext uri="{FF2B5EF4-FFF2-40B4-BE49-F238E27FC236}">
                <a16:creationId xmlns:a16="http://schemas.microsoft.com/office/drawing/2014/main" id="{65508E29-17BA-C723-8CB9-0294B8741C5D}"/>
              </a:ext>
            </a:extLst>
          </p:cNvPr>
          <p:cNvSpPr txBox="1">
            <a:spLocks noChangeArrowheads="1"/>
          </p:cNvSpPr>
          <p:nvPr/>
        </p:nvSpPr>
        <p:spPr bwMode="auto">
          <a:xfrm>
            <a:off x="5836920" y="1360716"/>
            <a:ext cx="45577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solidFill>
                  <a:srgbClr val="FFFF00"/>
                </a:solidFill>
                <a:latin typeface="Arial" panose="020B0604020202020204" pitchFamily="34" charset="0"/>
              </a:rPr>
              <a:t>US NIC, 2021-12-22, Ice Thickness</a:t>
            </a:r>
          </a:p>
        </p:txBody>
      </p:sp>
      <p:sp>
        <p:nvSpPr>
          <p:cNvPr id="206851" name="Shape 329">
            <a:extLst>
              <a:ext uri="{FF2B5EF4-FFF2-40B4-BE49-F238E27FC236}">
                <a16:creationId xmlns:a16="http://schemas.microsoft.com/office/drawing/2014/main" id="{298EC1B9-D1D9-88F4-F4FD-656F5FFB01CA}"/>
              </a:ext>
            </a:extLst>
          </p:cNvPr>
          <p:cNvSpPr txBox="1">
            <a:spLocks noChangeArrowheads="1"/>
          </p:cNvSpPr>
          <p:nvPr/>
        </p:nvSpPr>
        <p:spPr bwMode="auto">
          <a:xfrm>
            <a:off x="1981200" y="112713"/>
            <a:ext cx="8229600"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nchor="ctr"/>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spcBef>
                <a:spcPct val="0"/>
              </a:spcBef>
              <a:buClr>
                <a:srgbClr val="FFFFFF"/>
              </a:buClr>
              <a:buSzPct val="25000"/>
              <a:buFontTx/>
              <a:buNone/>
            </a:pPr>
            <a:r>
              <a:rPr lang="en-US" altLang="en-US" sz="3600">
                <a:solidFill>
                  <a:srgbClr val="FFFFFF"/>
                </a:solidFill>
                <a:sym typeface="Calibri" panose="020F0502020204030204" pitchFamily="34" charset="0"/>
              </a:rPr>
              <a:t>Qualitative/Visual Inspection</a:t>
            </a:r>
          </a:p>
        </p:txBody>
      </p:sp>
      <p:sp>
        <p:nvSpPr>
          <p:cNvPr id="206852" name="Text Placeholder 2">
            <a:extLst>
              <a:ext uri="{FF2B5EF4-FFF2-40B4-BE49-F238E27FC236}">
                <a16:creationId xmlns:a16="http://schemas.microsoft.com/office/drawing/2014/main" id="{D33C1CE2-40E0-D3A2-A7E6-64CB47CB026E}"/>
              </a:ext>
            </a:extLst>
          </p:cNvPr>
          <p:cNvSpPr txBox="1">
            <a:spLocks noChangeArrowheads="1"/>
          </p:cNvSpPr>
          <p:nvPr/>
        </p:nvSpPr>
        <p:spPr bwMode="auto">
          <a:xfrm>
            <a:off x="1449615" y="1360716"/>
            <a:ext cx="45577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lgn="ctr" eaLnBrk="1" hangingPunct="1">
              <a:buFont typeface="Wingdings" pitchFamily="2" charset="2"/>
              <a:buNone/>
            </a:pPr>
            <a:r>
              <a:rPr lang="en-US" altLang="en-US" sz="1800" b="1" dirty="0">
                <a:solidFill>
                  <a:srgbClr val="FFFF00"/>
                </a:solidFill>
                <a:latin typeface="Arial" panose="020B0604020202020204" pitchFamily="34" charset="0"/>
              </a:rPr>
              <a:t>GOES-18, 2022-12-22, Ice Thickness</a:t>
            </a:r>
          </a:p>
        </p:txBody>
      </p:sp>
      <p:sp>
        <p:nvSpPr>
          <p:cNvPr id="2" name="TextBox 1">
            <a:extLst>
              <a:ext uri="{FF2B5EF4-FFF2-40B4-BE49-F238E27FC236}">
                <a16:creationId xmlns:a16="http://schemas.microsoft.com/office/drawing/2014/main" id="{888BD6DA-652A-E4E2-79EE-08BCBB483937}"/>
              </a:ext>
            </a:extLst>
          </p:cNvPr>
          <p:cNvSpPr txBox="1"/>
          <p:nvPr/>
        </p:nvSpPr>
        <p:spPr>
          <a:xfrm>
            <a:off x="1571279" y="6115078"/>
            <a:ext cx="7664161" cy="307777"/>
          </a:xfrm>
          <a:prstGeom prst="rect">
            <a:avLst/>
          </a:prstGeom>
          <a:noFill/>
        </p:spPr>
        <p:txBody>
          <a:bodyPr wrap="square" rtlCol="0">
            <a:spAutoFit/>
          </a:bodyPr>
          <a:lstStyle/>
          <a:p>
            <a:r>
              <a:rPr lang="en-US" dirty="0">
                <a:solidFill>
                  <a:schemeClr val="bg1"/>
                </a:solidFill>
              </a:rPr>
              <a:t>No ice retrieved with GOES-18 data due to cloudy sky over ice area. </a:t>
            </a:r>
          </a:p>
        </p:txBody>
      </p:sp>
      <p:pic>
        <p:nvPicPr>
          <p:cNvPr id="4" name="Picture 3">
            <a:extLst>
              <a:ext uri="{FF2B5EF4-FFF2-40B4-BE49-F238E27FC236}">
                <a16:creationId xmlns:a16="http://schemas.microsoft.com/office/drawing/2014/main" id="{6818EE79-1FC2-1E4D-100C-FEBFCE8257CD}"/>
              </a:ext>
            </a:extLst>
          </p:cNvPr>
          <p:cNvPicPr>
            <a:picLocks noChangeAspect="1"/>
          </p:cNvPicPr>
          <p:nvPr/>
        </p:nvPicPr>
        <p:blipFill>
          <a:blip r:embed="rId3"/>
          <a:stretch>
            <a:fillRect/>
          </a:stretch>
        </p:blipFill>
        <p:spPr>
          <a:xfrm>
            <a:off x="6273010" y="1784099"/>
            <a:ext cx="5489419" cy="4241823"/>
          </a:xfrm>
          <a:prstGeom prst="rect">
            <a:avLst/>
          </a:prstGeom>
        </p:spPr>
      </p:pic>
      <p:pic>
        <p:nvPicPr>
          <p:cNvPr id="8" name="Picture 7">
            <a:extLst>
              <a:ext uri="{FF2B5EF4-FFF2-40B4-BE49-F238E27FC236}">
                <a16:creationId xmlns:a16="http://schemas.microsoft.com/office/drawing/2014/main" id="{4C6B9B93-2171-C750-D8E2-E5FFC9EF8BCF}"/>
              </a:ext>
            </a:extLst>
          </p:cNvPr>
          <p:cNvPicPr>
            <a:picLocks noChangeAspect="1"/>
          </p:cNvPicPr>
          <p:nvPr/>
        </p:nvPicPr>
        <p:blipFill>
          <a:blip r:embed="rId4"/>
          <a:stretch>
            <a:fillRect/>
          </a:stretch>
        </p:blipFill>
        <p:spPr>
          <a:xfrm>
            <a:off x="1677168" y="1781833"/>
            <a:ext cx="4241823" cy="4241823"/>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le 1">
            <a:extLst>
              <a:ext uri="{FF2B5EF4-FFF2-40B4-BE49-F238E27FC236}">
                <a16:creationId xmlns:a16="http://schemas.microsoft.com/office/drawing/2014/main" id="{FD6ABF33-57F8-FCC7-7D44-28731D083D2C}"/>
              </a:ext>
            </a:extLst>
          </p:cNvPr>
          <p:cNvSpPr txBox="1">
            <a:spLocks noGrp="1" noChangeArrowheads="1"/>
          </p:cNvSpPr>
          <p:nvPr>
            <p:ph type="title"/>
          </p:nvPr>
        </p:nvSpPr>
        <p:spPr>
          <a:xfrm>
            <a:off x="2246313" y="4406901"/>
            <a:ext cx="7772400" cy="1362075"/>
          </a:xfrm>
        </p:spPr>
        <p:txBody>
          <a:bodyPr/>
          <a:lstStyle/>
          <a:p>
            <a:pPr eaLnBrk="1" hangingPunct="1">
              <a:spcBef>
                <a:spcPct val="0"/>
              </a:spcBef>
              <a:spcAft>
                <a:spcPct val="0"/>
              </a:spcAft>
            </a:pPr>
            <a:r>
              <a:rPr lang="en-US" altLang="en-US">
                <a:solidFill>
                  <a:srgbClr val="FFFFFF"/>
                </a:solidFill>
                <a:latin typeface="Calibri" panose="020F0502020204030204" pitchFamily="34" charset="0"/>
                <a:cs typeface="Arial" panose="020B0604020202020204" pitchFamily="34" charset="0"/>
                <a:sym typeface="Calibri" panose="020F0502020204030204" pitchFamily="34" charset="0"/>
              </a:rPr>
              <a:t>PRODUCT VALIDATION</a:t>
            </a:r>
          </a:p>
        </p:txBody>
      </p:sp>
      <p:sp>
        <p:nvSpPr>
          <p:cNvPr id="208898" name="Text Placeholder 2">
            <a:extLst>
              <a:ext uri="{FF2B5EF4-FFF2-40B4-BE49-F238E27FC236}">
                <a16:creationId xmlns:a16="http://schemas.microsoft.com/office/drawing/2014/main" id="{CB575AAE-8FE2-5815-B20F-2B8AD149E746}"/>
              </a:ext>
            </a:extLst>
          </p:cNvPr>
          <p:cNvSpPr txBox="1">
            <a:spLocks noGrp="1" noChangeArrowheads="1"/>
          </p:cNvSpPr>
          <p:nvPr>
            <p:ph type="body" idx="1"/>
          </p:nvPr>
        </p:nvSpPr>
        <p:spPr>
          <a:xfrm>
            <a:off x="2246313" y="2963864"/>
            <a:ext cx="7772400" cy="1500187"/>
          </a:xfrm>
        </p:spPr>
        <p:txBody>
          <a:bodyPr/>
          <a:lstStyle/>
          <a:p>
            <a:pPr fontAlgn="ctr">
              <a:spcAft>
                <a:spcPct val="0"/>
              </a:spcAft>
            </a:pPr>
            <a:r>
              <a:rPr lang="en-US" altLang="en-US" dirty="0">
                <a:latin typeface="Calibri" panose="020F0502020204030204" pitchFamily="34" charset="0"/>
                <a:cs typeface="Arial" panose="020B0604020202020204" pitchFamily="34" charset="0"/>
                <a:sym typeface="Calibri" panose="020F0502020204030204" pitchFamily="34" charset="0"/>
              </a:rPr>
              <a:t>GOES-18 </a:t>
            </a:r>
            <a:r>
              <a:rPr lang="en-US" dirty="0"/>
              <a:t>ABI Ice Age/Thickness </a:t>
            </a:r>
            <a:r>
              <a:rPr lang="en-US" altLang="en-US" dirty="0">
                <a:latin typeface="Calibri" panose="020F0502020204030204" pitchFamily="34" charset="0"/>
                <a:cs typeface="Arial" panose="020B0604020202020204" pitchFamily="34" charset="0"/>
                <a:sym typeface="Calibri" panose="020F0502020204030204" pitchFamily="34" charset="0"/>
              </a:rPr>
              <a:t>Provisional PS-PVR</a:t>
            </a:r>
          </a:p>
        </p:txBody>
      </p:sp>
      <p:sp>
        <p:nvSpPr>
          <p:cNvPr id="208899" name="Slide Number Placeholder 4">
            <a:extLst>
              <a:ext uri="{FF2B5EF4-FFF2-40B4-BE49-F238E27FC236}">
                <a16:creationId xmlns:a16="http://schemas.microsoft.com/office/drawing/2014/main" id="{A6C7185D-A79A-A31F-B93B-478A213997C9}"/>
              </a:ext>
            </a:extLst>
          </p:cNvPr>
          <p:cNvSpPr>
            <a:spLocks noGrp="1" noChangeArrowheads="1"/>
          </p:cNvSpPr>
          <p:nvPr>
            <p:ph type="sldNum" sz="quarter" idx="13"/>
          </p:nvPr>
        </p:nvSpPr>
        <p:spPr bwMode="auto">
          <a:xfrm>
            <a:off x="9808028" y="6301922"/>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buSzTx/>
            </a:pPr>
            <a:fld id="{22AD2703-EF1E-C74F-897F-2C0AAF4FDB6E}" type="slidenum">
              <a:rPr lang="en-US" altLang="en-US" smtClean="0"/>
              <a:pPr>
                <a:buSzTx/>
              </a:pPr>
              <a:t>51</a:t>
            </a:fld>
            <a:endParaRPr lang="en-US" altLang="en-US" dirty="0">
              <a:solidFill>
                <a:srgbClr val="FFFFFF"/>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Shape 132">
            <a:extLst>
              <a:ext uri="{FF2B5EF4-FFF2-40B4-BE49-F238E27FC236}">
                <a16:creationId xmlns:a16="http://schemas.microsoft.com/office/drawing/2014/main" id="{4AD257D7-4C2C-8026-7E10-96BBD0D4A6C3}"/>
              </a:ext>
            </a:extLst>
          </p:cNvPr>
          <p:cNvSpPr>
            <a:spLocks noGrp="1" noChangeArrowheads="1"/>
          </p:cNvSpPr>
          <p:nvPr>
            <p:ph type="title"/>
          </p:nvPr>
        </p:nvSpPr>
        <p:spPr>
          <a:xfrm>
            <a:off x="2963863" y="-46038"/>
            <a:ext cx="58928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sz="3200" dirty="0">
                <a:solidFill>
                  <a:srgbClr val="FFFFFF"/>
                </a:solidFill>
                <a:latin typeface="Calibri" panose="020F0502020204030204" pitchFamily="34" charset="0"/>
                <a:ea typeface="MS PGothic" panose="020B0600070205080204" pitchFamily="34" charset="-128"/>
                <a:sym typeface="Calibri" panose="020F0502020204030204" pitchFamily="34" charset="0"/>
              </a:rPr>
              <a:t>Reference Data</a:t>
            </a:r>
          </a:p>
        </p:txBody>
      </p:sp>
      <p:sp>
        <p:nvSpPr>
          <p:cNvPr id="209922" name="Shape 133">
            <a:extLst>
              <a:ext uri="{FF2B5EF4-FFF2-40B4-BE49-F238E27FC236}">
                <a16:creationId xmlns:a16="http://schemas.microsoft.com/office/drawing/2014/main" id="{9FE4BE30-3FF0-74A9-6C5F-38F895EABF70}"/>
              </a:ext>
            </a:extLst>
          </p:cNvPr>
          <p:cNvSpPr>
            <a:spLocks noGrp="1" noChangeArrowheads="1"/>
          </p:cNvSpPr>
          <p:nvPr>
            <p:ph type="body" idx="1"/>
          </p:nvPr>
        </p:nvSpPr>
        <p:spPr>
          <a:xfrm>
            <a:off x="1749425" y="1309689"/>
            <a:ext cx="8693150" cy="5229225"/>
          </a:xfrm>
        </p:spPr>
        <p:txBody>
          <a:bodyPr/>
          <a:lstStyle/>
          <a:p>
            <a:pPr marL="228600" indent="0">
              <a:spcBef>
                <a:spcPct val="0"/>
              </a:spcBef>
              <a:spcAft>
                <a:spcPct val="0"/>
              </a:spcAft>
              <a:buClr>
                <a:srgbClr val="FFFFFF"/>
              </a:buClr>
              <a:buSzTx/>
              <a:buNone/>
            </a:pPr>
            <a:endPar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endParaRPr>
          </a:p>
          <a:p>
            <a:pPr marL="228600" indent="0">
              <a:spcBef>
                <a:spcPct val="0"/>
              </a:spcBef>
              <a:spcAft>
                <a:spcPct val="0"/>
              </a:spcAft>
              <a:buClr>
                <a:srgbClr val="FFFFFF"/>
              </a:buClr>
              <a:buSzTx/>
              <a:buFont typeface="Arial" panose="020B0604020202020204" pitchFamily="34" charset="0"/>
              <a:buChar char="•"/>
            </a:pPr>
            <a:r>
              <a:rPr lang="en-US" altLang="en-US" sz="2800" dirty="0">
                <a:solidFill>
                  <a:srgbClr val="FFFFFF"/>
                </a:solidFill>
                <a:latin typeface="Calibri" panose="020F0502020204030204" pitchFamily="34" charset="0"/>
                <a:ea typeface="MS PGothic" panose="020B0600070205080204" pitchFamily="34" charset="-128"/>
                <a:sym typeface="Calibri" panose="020F0502020204030204" pitchFamily="34" charset="0"/>
              </a:rPr>
              <a:t> NIC Ice Chart </a:t>
            </a:r>
          </a:p>
          <a:p>
            <a:pPr marL="228600" indent="0">
              <a:spcBef>
                <a:spcPct val="0"/>
              </a:spcBef>
              <a:spcAft>
                <a:spcPct val="0"/>
              </a:spcAft>
              <a:buClr>
                <a:srgbClr val="FFFFFF"/>
              </a:buClr>
              <a:buSzTx/>
              <a:buNone/>
            </a:pPr>
            <a:r>
              <a:rPr lang="en-US" altLang="en-US" sz="2800" dirty="0">
                <a:solidFill>
                  <a:srgbClr val="FFFFFF"/>
                </a:solidFill>
                <a:latin typeface="Calibri" panose="020F0502020204030204" pitchFamily="34" charset="0"/>
                <a:ea typeface="MS PGothic" panose="020B0600070205080204" pitchFamily="34" charset="-128"/>
                <a:sym typeface="Calibri" panose="020F0502020204030204" pitchFamily="34" charset="0"/>
              </a:rPr>
              <a:t>    </a:t>
            </a: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 </a:t>
            </a:r>
            <a:r>
              <a:rPr lang="en-US" altLang="en-US" sz="2000" dirty="0">
                <a:solidFill>
                  <a:schemeClr val="bg1"/>
                </a:solidFill>
                <a:latin typeface="Calibri" panose="020F0502020204030204" pitchFamily="34" charset="0"/>
                <a:ea typeface="MS PGothic" panose="020B0600070205080204" pitchFamily="34" charset="-128"/>
                <a:sym typeface="Calibri" panose="020F0502020204030204" pitchFamily="34" charset="0"/>
              </a:rPr>
              <a:t>December 1 ~ 25, 2022</a:t>
            </a:r>
          </a:p>
          <a:p>
            <a:pPr marL="228600" indent="0">
              <a:spcBef>
                <a:spcPts val="1200"/>
              </a:spcBef>
              <a:spcAft>
                <a:spcPct val="0"/>
              </a:spcAft>
              <a:buClr>
                <a:srgbClr val="FFFFFF"/>
              </a:buClr>
              <a:buSzTx/>
              <a:buFont typeface="Arial" panose="020B0604020202020204" pitchFamily="34" charset="0"/>
              <a:buChar char="•"/>
            </a:pPr>
            <a:r>
              <a:rPr lang="en-US" altLang="en-US" sz="2800" dirty="0">
                <a:solidFill>
                  <a:srgbClr val="FFFFFF"/>
                </a:solidFill>
                <a:latin typeface="Calibri" panose="020F0502020204030204" pitchFamily="34" charset="0"/>
                <a:ea typeface="MS PGothic" panose="020B0600070205080204" pitchFamily="34" charset="-128"/>
                <a:sym typeface="Calibri" panose="020F0502020204030204" pitchFamily="34" charset="0"/>
              </a:rPr>
              <a:t> VIIRS NOAA-20 Data </a:t>
            </a:r>
          </a:p>
          <a:p>
            <a:pPr marL="228600" indent="0">
              <a:spcBef>
                <a:spcPts val="1200"/>
              </a:spcBef>
              <a:spcAft>
                <a:spcPct val="0"/>
              </a:spcAft>
              <a:buClr>
                <a:srgbClr val="FFFFFF"/>
              </a:buClr>
              <a:buSzTx/>
              <a:buNone/>
            </a:pPr>
            <a:r>
              <a:rPr lang="en-US" altLang="en-US" sz="2800" dirty="0">
                <a:solidFill>
                  <a:srgbClr val="FFFFFF"/>
                </a:solidFill>
                <a:latin typeface="Calibri" panose="020F0502020204030204" pitchFamily="34" charset="0"/>
                <a:ea typeface="MS PGothic" panose="020B0600070205080204" pitchFamily="34" charset="-128"/>
                <a:sym typeface="Calibri" panose="020F0502020204030204" pitchFamily="34" charset="0"/>
              </a:rPr>
              <a:t>  </a:t>
            </a: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  - </a:t>
            </a:r>
            <a:r>
              <a:rPr lang="en-US" altLang="en-US" sz="2000" dirty="0">
                <a:solidFill>
                  <a:schemeClr val="bg1"/>
                </a:solidFill>
                <a:latin typeface="Calibri" panose="020F0502020204030204" pitchFamily="34" charset="0"/>
                <a:ea typeface="MS PGothic" panose="020B0600070205080204" pitchFamily="34" charset="-128"/>
                <a:sym typeface="Calibri" panose="020F0502020204030204" pitchFamily="34" charset="0"/>
              </a:rPr>
              <a:t>Nov 15 – Dec 19, 2022</a:t>
            </a:r>
          </a:p>
          <a:p>
            <a:pPr marL="228600" indent="0">
              <a:spcBef>
                <a:spcPts val="1200"/>
              </a:spcBef>
              <a:spcAft>
                <a:spcPct val="0"/>
              </a:spcAft>
              <a:buClr>
                <a:srgbClr val="FFFFFF"/>
              </a:buClr>
              <a:buSzTx/>
              <a:buFont typeface="Arial" panose="020B0604020202020204" pitchFamily="34" charset="0"/>
              <a:buChar char="•"/>
            </a:pPr>
            <a:r>
              <a:rPr lang="en-US" altLang="en-US" sz="2800" dirty="0" err="1">
                <a:solidFill>
                  <a:schemeClr val="bg1"/>
                </a:solidFill>
                <a:latin typeface="Calibri" panose="020F0502020204030204" pitchFamily="34" charset="0"/>
                <a:ea typeface="MS PGothic" panose="020B0600070205080204" pitchFamily="34" charset="-128"/>
                <a:sym typeface="Calibri" panose="020F0502020204030204" pitchFamily="34" charset="0"/>
              </a:rPr>
              <a:t>IceBridge</a:t>
            </a:r>
            <a:r>
              <a:rPr lang="en-US" altLang="en-US" sz="2800" dirty="0">
                <a:solidFill>
                  <a:schemeClr val="bg1"/>
                </a:solidFill>
                <a:latin typeface="Calibri" panose="020F0502020204030204" pitchFamily="34" charset="0"/>
                <a:ea typeface="MS PGothic" panose="020B0600070205080204" pitchFamily="34" charset="-128"/>
                <a:sym typeface="Calibri" panose="020F0502020204030204" pitchFamily="34" charset="0"/>
              </a:rPr>
              <a:t> Ice Thickness data (</a:t>
            </a:r>
            <a:r>
              <a:rPr lang="en-US" altLang="en-US" sz="2000" dirty="0">
                <a:solidFill>
                  <a:schemeClr val="bg1"/>
                </a:solidFill>
                <a:latin typeface="Calibri" panose="020F0502020204030204" pitchFamily="34" charset="0"/>
                <a:ea typeface="MS PGothic" panose="020B0600070205080204" pitchFamily="34" charset="-128"/>
                <a:sym typeface="Calibri" panose="020F0502020204030204" pitchFamily="34" charset="0"/>
              </a:rPr>
              <a:t>Indirect validation for algorithm) </a:t>
            </a:r>
          </a:p>
          <a:p>
            <a:pPr marL="228600" indent="0">
              <a:spcBef>
                <a:spcPts val="1200"/>
              </a:spcBef>
              <a:spcAft>
                <a:spcPct val="0"/>
              </a:spcAft>
              <a:buClr>
                <a:srgbClr val="FFFFFF"/>
              </a:buClr>
              <a:buSzTx/>
              <a:buNone/>
            </a:pPr>
            <a:r>
              <a:rPr lang="en-US" altLang="en-US" sz="2800" dirty="0">
                <a:solidFill>
                  <a:schemeClr val="bg1"/>
                </a:solidFill>
                <a:latin typeface="Calibri" panose="020F0502020204030204" pitchFamily="34" charset="0"/>
                <a:ea typeface="MS PGothic" panose="020B0600070205080204" pitchFamily="34" charset="-128"/>
                <a:sym typeface="Calibri" panose="020F0502020204030204" pitchFamily="34" charset="0"/>
              </a:rPr>
              <a:t>   </a:t>
            </a: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 </a:t>
            </a:r>
            <a:r>
              <a:rPr lang="en-US" altLang="en-US" sz="2000" dirty="0">
                <a:solidFill>
                  <a:schemeClr val="bg1"/>
                </a:solidFill>
                <a:latin typeface="Calibri" panose="020F0502020204030204" pitchFamily="34" charset="0"/>
                <a:ea typeface="MS PGothic" panose="020B0600070205080204" pitchFamily="34" charset="-128"/>
                <a:sym typeface="Calibri" panose="020F0502020204030204" pitchFamily="34" charset="0"/>
              </a:rPr>
              <a:t>April 6, 2019</a:t>
            </a:r>
          </a:p>
        </p:txBody>
      </p:sp>
      <p:sp>
        <p:nvSpPr>
          <p:cNvPr id="209923" name="Slide Number Placeholder 4">
            <a:extLst>
              <a:ext uri="{FF2B5EF4-FFF2-40B4-BE49-F238E27FC236}">
                <a16:creationId xmlns:a16="http://schemas.microsoft.com/office/drawing/2014/main" id="{9FDC85DC-A156-0B18-7931-2862621DB68D}"/>
              </a:ext>
            </a:extLst>
          </p:cNvPr>
          <p:cNvSpPr>
            <a:spLocks noGrp="1" noChangeArrowheads="1"/>
          </p:cNvSpPr>
          <p:nvPr>
            <p:ph type="sldNum" sz="quarter" idx="12"/>
          </p:nvPr>
        </p:nvSpPr>
        <p:spPr bwMode="auto">
          <a:xfrm>
            <a:off x="9840685" y="6356351"/>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FontTx/>
              <a:buNone/>
            </a:pPr>
            <a:fld id="{B2ACC172-3EF1-B24F-84DC-407911FC4762}" type="slidenum">
              <a:rPr lang="en-US" altLang="en-US" smtClean="0"/>
              <a:pPr>
                <a:spcBef>
                  <a:spcPct val="0"/>
                </a:spcBef>
                <a:buClrTx/>
                <a:buFontTx/>
                <a:buNone/>
              </a:pPr>
              <a:t>52</a:t>
            </a:fld>
            <a:endParaRPr lang="en-US" altLang="en-US" sz="1200" dirty="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a:extLst>
              <a:ext uri="{FF2B5EF4-FFF2-40B4-BE49-F238E27FC236}">
                <a16:creationId xmlns:a16="http://schemas.microsoft.com/office/drawing/2014/main" id="{6723B6C4-28C0-48D9-28E5-06463A90DF66}"/>
              </a:ext>
            </a:extLst>
          </p:cNvPr>
          <p:cNvSpPr>
            <a:spLocks noGrp="1" noChangeArrowheads="1"/>
          </p:cNvSpPr>
          <p:nvPr>
            <p:ph type="title"/>
          </p:nvPr>
        </p:nvSpPr>
        <p:spPr>
          <a:xfrm>
            <a:off x="1981200" y="-46038"/>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dirty="0">
                <a:solidFill>
                  <a:srgbClr val="FFFFFF"/>
                </a:solidFill>
                <a:latin typeface="Calibri" panose="020F0502020204030204" pitchFamily="34" charset="0"/>
                <a:ea typeface="MS PGothic" panose="020B0600070205080204" pitchFamily="34" charset="-128"/>
                <a:sym typeface="Calibri" panose="020F0502020204030204" pitchFamily="34" charset="0"/>
              </a:rPr>
              <a:t>Validation Procedures</a:t>
            </a:r>
          </a:p>
        </p:txBody>
      </p:sp>
      <p:sp>
        <p:nvSpPr>
          <p:cNvPr id="211970" name="Text Placeholder 3">
            <a:extLst>
              <a:ext uri="{FF2B5EF4-FFF2-40B4-BE49-F238E27FC236}">
                <a16:creationId xmlns:a16="http://schemas.microsoft.com/office/drawing/2014/main" id="{6448A3D8-D0A2-B2AE-CA06-20D0DBB3FB3E}"/>
              </a:ext>
            </a:extLst>
          </p:cNvPr>
          <p:cNvSpPr>
            <a:spLocks noGrp="1" noChangeArrowheads="1"/>
          </p:cNvSpPr>
          <p:nvPr>
            <p:ph type="body" idx="2"/>
          </p:nvPr>
        </p:nvSpPr>
        <p:spPr>
          <a:xfrm>
            <a:off x="1663700" y="1250950"/>
            <a:ext cx="8864600" cy="5208588"/>
          </a:xfrm>
        </p:spPr>
        <p:txBody>
          <a:bodyPr/>
          <a:lstStyle/>
          <a:p>
            <a:pPr marL="355600" indent="0">
              <a:spcBef>
                <a:spcPts val="563"/>
              </a:spcBef>
              <a:spcAft>
                <a:spcPct val="0"/>
              </a:spcAft>
              <a:buClr>
                <a:srgbClr val="FFFFFF"/>
              </a:buClr>
              <a:buSzTx/>
              <a:buNone/>
            </a:pPr>
            <a:r>
              <a:rPr lang="en-US" altLang="en-US" sz="2400">
                <a:solidFill>
                  <a:srgbClr val="FFFFFF"/>
                </a:solidFill>
                <a:latin typeface="Calibri" panose="020F0502020204030204" pitchFamily="34" charset="0"/>
                <a:ea typeface="MS PGothic" panose="020B0600070205080204" pitchFamily="34" charset="-128"/>
                <a:sym typeface="Calibri" panose="020F0502020204030204" pitchFamily="34" charset="0"/>
              </a:rPr>
              <a:t>There are no in-situ measurements of ice thickness in the Great Lakes or Hudson Bay during this period, which are the primary areas for ABI ice products. </a:t>
            </a:r>
          </a:p>
          <a:p>
            <a:pPr marL="355600" indent="0">
              <a:spcBef>
                <a:spcPts val="563"/>
              </a:spcBef>
              <a:spcAft>
                <a:spcPct val="0"/>
              </a:spcAft>
              <a:buClr>
                <a:srgbClr val="FFFFFF"/>
              </a:buClr>
              <a:buSzTx/>
              <a:buNone/>
            </a:pPr>
            <a:endParaRPr lang="en-US" altLang="en-US" sz="2400">
              <a:solidFill>
                <a:srgbClr val="FFFFFF"/>
              </a:solidFill>
              <a:latin typeface="Calibri" panose="020F0502020204030204" pitchFamily="34" charset="0"/>
              <a:ea typeface="MS PGothic" panose="020B0600070205080204" pitchFamily="34" charset="-128"/>
              <a:sym typeface="Calibri" panose="020F0502020204030204" pitchFamily="34" charset="0"/>
            </a:endParaRPr>
          </a:p>
          <a:p>
            <a:pPr marL="355600" indent="0">
              <a:spcBef>
                <a:spcPts val="563"/>
              </a:spcBef>
              <a:spcAft>
                <a:spcPct val="0"/>
              </a:spcAft>
              <a:buClr>
                <a:srgbClr val="FFFFFF"/>
              </a:buClr>
              <a:buSzTx/>
              <a:buNone/>
            </a:pPr>
            <a:r>
              <a:rPr lang="en-US" altLang="en-US" sz="2400">
                <a:solidFill>
                  <a:srgbClr val="FFFFFF"/>
                </a:solidFill>
                <a:latin typeface="Calibri" panose="020F0502020204030204" pitchFamily="34" charset="0"/>
                <a:ea typeface="MS PGothic" panose="020B0600070205080204" pitchFamily="34" charset="-128"/>
                <a:sym typeface="Calibri" panose="020F0502020204030204" pitchFamily="34" charset="0"/>
              </a:rPr>
              <a:t>Therefore, ABI ice thickness is compared to National Ice Center ice charts (qualitatively), and the thickness data from Icebridge data (quantitatively and indirectly).  </a:t>
            </a:r>
          </a:p>
          <a:p>
            <a:pPr marL="355600" indent="0">
              <a:spcBef>
                <a:spcPts val="563"/>
              </a:spcBef>
              <a:spcAft>
                <a:spcPct val="0"/>
              </a:spcAft>
              <a:buClr>
                <a:srgbClr val="FFFFFF"/>
              </a:buClr>
              <a:buSzTx/>
              <a:buNone/>
            </a:pPr>
            <a:endParaRPr lang="en-US" altLang="en-US" sz="2400">
              <a:solidFill>
                <a:srgbClr val="FFFFFF"/>
              </a:solidFill>
              <a:latin typeface="Calibri" panose="020F0502020204030204" pitchFamily="34" charset="0"/>
              <a:ea typeface="MS PGothic" panose="020B0600070205080204" pitchFamily="34" charset="-128"/>
              <a:sym typeface="Calibri" panose="020F0502020204030204" pitchFamily="34" charset="0"/>
            </a:endParaRPr>
          </a:p>
          <a:p>
            <a:pPr marL="355600" indent="0">
              <a:spcBef>
                <a:spcPts val="563"/>
              </a:spcBef>
              <a:spcAft>
                <a:spcPct val="0"/>
              </a:spcAft>
              <a:buClr>
                <a:srgbClr val="FFFFFF"/>
              </a:buClr>
              <a:buSzTx/>
              <a:buNone/>
            </a:pPr>
            <a:r>
              <a:rPr lang="en-US" altLang="en-US" sz="2400">
                <a:solidFill>
                  <a:srgbClr val="FFFFFF"/>
                </a:solidFill>
                <a:latin typeface="Calibri" panose="020F0502020204030204" pitchFamily="34" charset="0"/>
                <a:ea typeface="MS PGothic" panose="020B0600070205080204" pitchFamily="34" charset="-128"/>
                <a:sym typeface="Calibri" panose="020F0502020204030204" pitchFamily="34" charset="0"/>
              </a:rPr>
              <a:t>Note that the requirement is for correct classification in three categories: ice free, first-year ice, and older ice. In the Great Lakes and Hudson Bay, all ice is first-year ice! Meeting that requirement is relatively easy, so we have chosen to validate many more age categories as well as ice thickness. </a:t>
            </a:r>
            <a:endParaRPr lang="en-US" altLang="en-US" sz="2200">
              <a:solidFill>
                <a:srgbClr val="FFFFFF"/>
              </a:solidFill>
              <a:latin typeface="Calibri" panose="020F0502020204030204" pitchFamily="34" charset="0"/>
              <a:ea typeface="MS PGothic" panose="020B0600070205080204" pitchFamily="34" charset="-128"/>
              <a:sym typeface="Calibri" panose="020F0502020204030204" pitchFamily="34" charset="0"/>
            </a:endParaRPr>
          </a:p>
        </p:txBody>
      </p:sp>
      <p:sp>
        <p:nvSpPr>
          <p:cNvPr id="211971" name="Slide Number Placeholder 4">
            <a:extLst>
              <a:ext uri="{FF2B5EF4-FFF2-40B4-BE49-F238E27FC236}">
                <a16:creationId xmlns:a16="http://schemas.microsoft.com/office/drawing/2014/main" id="{347DDEDE-5BDF-CF35-D93A-5C55F34990A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 typeface="Calibri" panose="020F0502020204030204" pitchFamily="34" charset="0"/>
              <a:buNone/>
            </a:pPr>
            <a:fld id="{F9268BEE-8CD9-AA45-B789-78431FE58547}" type="slidenum">
              <a:rPr lang="en-US" altLang="en-US" sz="1200">
                <a:solidFill>
                  <a:srgbClr val="FFFFFF"/>
                </a:solidFill>
              </a:rPr>
              <a:pPr>
                <a:spcBef>
                  <a:spcPct val="0"/>
                </a:spcBef>
                <a:buFont typeface="Calibri" panose="020F0502020204030204" pitchFamily="34" charset="0"/>
                <a:buNone/>
              </a:pPr>
              <a:t>53</a:t>
            </a:fld>
            <a:endParaRPr lang="en-US" altLang="en-US" sz="1200">
              <a:solidFill>
                <a:srgbClr val="FFFFFF"/>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23" name="Picture 18" descr="Diagram&#10;&#10;Description automatically generated">
            <a:extLst>
              <a:ext uri="{FF2B5EF4-FFF2-40B4-BE49-F238E27FC236}">
                <a16:creationId xmlns:a16="http://schemas.microsoft.com/office/drawing/2014/main" id="{2AFFEFC3-C192-F091-035E-F64746B24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8058" y="2617788"/>
            <a:ext cx="5354713"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2" name="Picture 16" descr="Diagram&#10;&#10;Description automatically generated">
            <a:extLst>
              <a:ext uri="{FF2B5EF4-FFF2-40B4-BE49-F238E27FC236}">
                <a16:creationId xmlns:a16="http://schemas.microsoft.com/office/drawing/2014/main" id="{CD359CF8-E0DD-949C-72F9-9D6DE97F7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337" y="2617788"/>
            <a:ext cx="5306721"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7" name="Rectangle 2">
            <a:extLst>
              <a:ext uri="{FF2B5EF4-FFF2-40B4-BE49-F238E27FC236}">
                <a16:creationId xmlns:a16="http://schemas.microsoft.com/office/drawing/2014/main" id="{32B1D700-3024-EF9A-E542-4AE739A67E39}"/>
              </a:ext>
            </a:extLst>
          </p:cNvPr>
          <p:cNvSpPr txBox="1">
            <a:spLocks noGrp="1" noChangeArrowheads="1"/>
          </p:cNvSpPr>
          <p:nvPr>
            <p:ph type="title"/>
          </p:nvPr>
        </p:nvSpPr>
        <p:spPr>
          <a:xfrm>
            <a:off x="1898381" y="167892"/>
            <a:ext cx="8034887" cy="1143000"/>
          </a:xfrm>
        </p:spPr>
        <p:txBody>
          <a:bodyPr/>
          <a:lstStyle/>
          <a:p>
            <a:pPr eaLnBrk="1" hangingPunct="1">
              <a:spcBef>
                <a:spcPct val="0"/>
              </a:spcBef>
              <a:spcAft>
                <a:spcPct val="0"/>
              </a:spcAft>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Age/Thickness Validation Case Study: GOES-16 vs GOES-18 ABI</a:t>
            </a:r>
            <a:endParaRPr lang="en-US" altLang="zh-CN"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
        <p:nvSpPr>
          <p:cNvPr id="214018" name="Slide Number Placeholder 3">
            <a:extLst>
              <a:ext uri="{FF2B5EF4-FFF2-40B4-BE49-F238E27FC236}">
                <a16:creationId xmlns:a16="http://schemas.microsoft.com/office/drawing/2014/main" id="{9B5F9944-B9A5-014C-45CA-9EC478D01CCA}"/>
              </a:ext>
            </a:extLst>
          </p:cNvPr>
          <p:cNvSpPr>
            <a:spLocks noGrp="1" noChangeArrowheads="1"/>
          </p:cNvSpPr>
          <p:nvPr>
            <p:ph type="sldNum" sz="quarter" idx="13"/>
          </p:nvPr>
        </p:nvSpPr>
        <p:spPr bwMode="auto">
          <a:xfrm>
            <a:off x="9699171" y="620236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fld id="{5F1F93EE-331C-894D-8454-4B51D8AA6705}" type="slidenum">
              <a:rPr lang="en-US" altLang="en-US" smtClean="0"/>
              <a:pPr/>
              <a:t>54</a:t>
            </a:fld>
            <a:endParaRPr lang="en-US" altLang="en-US" sz="1200" dirty="0">
              <a:solidFill>
                <a:srgbClr val="FFFFFF"/>
              </a:solidFill>
              <a:latin typeface="Calibri" panose="020F0502020204030204" pitchFamily="34" charset="0"/>
              <a:sym typeface="Calibri" panose="020F0502020204030204" pitchFamily="34" charset="0"/>
            </a:endParaRPr>
          </a:p>
        </p:txBody>
      </p:sp>
      <p:sp>
        <p:nvSpPr>
          <p:cNvPr id="214019" name="Text Placeholder 2">
            <a:extLst>
              <a:ext uri="{FF2B5EF4-FFF2-40B4-BE49-F238E27FC236}">
                <a16:creationId xmlns:a16="http://schemas.microsoft.com/office/drawing/2014/main" id="{31AE37CE-96BB-679F-F087-67B5DAAC52CB}"/>
              </a:ext>
            </a:extLst>
          </p:cNvPr>
          <p:cNvSpPr txBox="1">
            <a:spLocks noChangeArrowheads="1"/>
          </p:cNvSpPr>
          <p:nvPr/>
        </p:nvSpPr>
        <p:spPr bwMode="auto">
          <a:xfrm>
            <a:off x="1545841" y="2124747"/>
            <a:ext cx="455771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dirty="0">
                <a:solidFill>
                  <a:schemeClr val="bg1"/>
                </a:solidFill>
                <a:ea typeface="MS PGothic" panose="020B0600070205080204" pitchFamily="34" charset="-128"/>
              </a:rPr>
              <a:t>GOES-16, 2022-12-20, 12 UTC</a:t>
            </a:r>
          </a:p>
        </p:txBody>
      </p:sp>
      <p:sp>
        <p:nvSpPr>
          <p:cNvPr id="214020" name="Text Placeholder 2">
            <a:extLst>
              <a:ext uri="{FF2B5EF4-FFF2-40B4-BE49-F238E27FC236}">
                <a16:creationId xmlns:a16="http://schemas.microsoft.com/office/drawing/2014/main" id="{7984790E-DA59-B82F-F22D-175AC6EF577B}"/>
              </a:ext>
            </a:extLst>
          </p:cNvPr>
          <p:cNvSpPr txBox="1">
            <a:spLocks noChangeArrowheads="1"/>
          </p:cNvSpPr>
          <p:nvPr/>
        </p:nvSpPr>
        <p:spPr bwMode="auto">
          <a:xfrm>
            <a:off x="6781800" y="2124748"/>
            <a:ext cx="45577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dirty="0">
                <a:solidFill>
                  <a:schemeClr val="bg1"/>
                </a:solidFill>
                <a:ea typeface="MS PGothic" panose="020B0600070205080204" pitchFamily="34" charset="-128"/>
              </a:rPr>
              <a:t>GOES-18, 2022-12-20, 12 UTC</a:t>
            </a:r>
          </a:p>
        </p:txBody>
      </p:sp>
      <p:sp>
        <p:nvSpPr>
          <p:cNvPr id="214021" name="Text Placeholder 2">
            <a:extLst>
              <a:ext uri="{FF2B5EF4-FFF2-40B4-BE49-F238E27FC236}">
                <a16:creationId xmlns:a16="http://schemas.microsoft.com/office/drawing/2014/main" id="{23ED9DD3-4A72-DCD7-45CE-F87E3D061AE9}"/>
              </a:ext>
            </a:extLst>
          </p:cNvPr>
          <p:cNvSpPr txBox="1">
            <a:spLocks noChangeArrowheads="1"/>
          </p:cNvSpPr>
          <p:nvPr/>
        </p:nvSpPr>
        <p:spPr bwMode="auto">
          <a:xfrm>
            <a:off x="4198408" y="2892664"/>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800" b="1" dirty="0">
                <a:solidFill>
                  <a:schemeClr val="bg2"/>
                </a:solidFill>
                <a:ea typeface="MS PGothic" panose="020B0600070205080204" pitchFamily="34" charset="-128"/>
              </a:rPr>
              <a:t>Ice Age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Number Placeholder 3">
            <a:extLst>
              <a:ext uri="{FF2B5EF4-FFF2-40B4-BE49-F238E27FC236}">
                <a16:creationId xmlns:a16="http://schemas.microsoft.com/office/drawing/2014/main" id="{27DFCA5D-94CA-E5B1-2998-DE4257A26C65}"/>
              </a:ext>
            </a:extLst>
          </p:cNvPr>
          <p:cNvSpPr>
            <a:spLocks noGrp="1" noChangeArrowheads="1"/>
          </p:cNvSpPr>
          <p:nvPr>
            <p:ph type="sldNum" sz="quarter" idx="13"/>
          </p:nvPr>
        </p:nvSpPr>
        <p:spPr bwMode="auto">
          <a:xfrm>
            <a:off x="9831389" y="6213243"/>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fld id="{5F1F93EE-331C-894D-8454-4B51D8AA6705}" type="slidenum">
              <a:rPr lang="en-US" altLang="en-US" smtClean="0"/>
              <a:pPr/>
              <a:t>55</a:t>
            </a:fld>
            <a:endParaRPr lang="en-US" altLang="en-US" sz="1200" dirty="0">
              <a:solidFill>
                <a:srgbClr val="FFFFFF"/>
              </a:solidFill>
              <a:latin typeface="Calibri" panose="020F0502020204030204" pitchFamily="34" charset="0"/>
              <a:sym typeface="Calibri" panose="020F0502020204030204" pitchFamily="34" charset="0"/>
            </a:endParaRPr>
          </a:p>
        </p:txBody>
      </p:sp>
      <p:sp>
        <p:nvSpPr>
          <p:cNvPr id="215044" name="Text Placeholder 2">
            <a:extLst>
              <a:ext uri="{FF2B5EF4-FFF2-40B4-BE49-F238E27FC236}">
                <a16:creationId xmlns:a16="http://schemas.microsoft.com/office/drawing/2014/main" id="{54539712-D4A1-BCEA-F1B9-F08336EB06DD}"/>
              </a:ext>
            </a:extLst>
          </p:cNvPr>
          <p:cNvSpPr txBox="1">
            <a:spLocks noChangeArrowheads="1"/>
          </p:cNvSpPr>
          <p:nvPr/>
        </p:nvSpPr>
        <p:spPr bwMode="auto">
          <a:xfrm>
            <a:off x="2915558" y="1652362"/>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dirty="0">
                <a:solidFill>
                  <a:schemeClr val="bg1"/>
                </a:solidFill>
                <a:ea typeface="MS PGothic" panose="020B0600070205080204" pitchFamily="34" charset="-128"/>
              </a:rPr>
              <a:t>GOES-18 minus GOES-16, 2022-12-20, 12 UTC</a:t>
            </a:r>
          </a:p>
        </p:txBody>
      </p:sp>
      <p:pic>
        <p:nvPicPr>
          <p:cNvPr id="215045" name="Picture 6" descr="Diagram&#10;&#10;Description automatically generated">
            <a:extLst>
              <a:ext uri="{FF2B5EF4-FFF2-40B4-BE49-F238E27FC236}">
                <a16:creationId xmlns:a16="http://schemas.microsoft.com/office/drawing/2014/main" id="{2FD4A74E-BFF9-4B94-D8D1-A3687FFAA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338" y="2152651"/>
            <a:ext cx="4851400"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8" descr="Chart&#10;&#10;Description automatically generated">
            <a:extLst>
              <a:ext uri="{FF2B5EF4-FFF2-40B4-BE49-F238E27FC236}">
                <a16:creationId xmlns:a16="http://schemas.microsoft.com/office/drawing/2014/main" id="{9A0DBA78-FB49-4931-E153-402C393310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5739" y="2152651"/>
            <a:ext cx="4073525"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7" name="TextBox 1">
            <a:extLst>
              <a:ext uri="{FF2B5EF4-FFF2-40B4-BE49-F238E27FC236}">
                <a16:creationId xmlns:a16="http://schemas.microsoft.com/office/drawing/2014/main" id="{531B9077-9F19-4987-AF61-4FD9EDF7B7F3}"/>
              </a:ext>
            </a:extLst>
          </p:cNvPr>
          <p:cNvSpPr txBox="1">
            <a:spLocks noChangeArrowheads="1"/>
          </p:cNvSpPr>
          <p:nvPr/>
        </p:nvSpPr>
        <p:spPr bwMode="auto">
          <a:xfrm>
            <a:off x="9263063" y="2189164"/>
            <a:ext cx="5699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700"/>
              <a:t>accuracy:</a:t>
            </a:r>
          </a:p>
        </p:txBody>
      </p:sp>
      <p:sp>
        <p:nvSpPr>
          <p:cNvPr id="215048" name="TextBox 2">
            <a:extLst>
              <a:ext uri="{FF2B5EF4-FFF2-40B4-BE49-F238E27FC236}">
                <a16:creationId xmlns:a16="http://schemas.microsoft.com/office/drawing/2014/main" id="{74089ECD-7EF4-0152-09E7-5C3422ADD34F}"/>
              </a:ext>
            </a:extLst>
          </p:cNvPr>
          <p:cNvSpPr txBox="1">
            <a:spLocks noChangeArrowheads="1"/>
          </p:cNvSpPr>
          <p:nvPr/>
        </p:nvSpPr>
        <p:spPr bwMode="auto">
          <a:xfrm>
            <a:off x="9263064" y="2303464"/>
            <a:ext cx="568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700"/>
              <a:t>precision:</a:t>
            </a:r>
          </a:p>
        </p:txBody>
      </p:sp>
      <p:sp>
        <p:nvSpPr>
          <p:cNvPr id="215049" name="TextBox 1">
            <a:extLst>
              <a:ext uri="{FF2B5EF4-FFF2-40B4-BE49-F238E27FC236}">
                <a16:creationId xmlns:a16="http://schemas.microsoft.com/office/drawing/2014/main" id="{891ED862-9141-1062-DC7B-FF9640F7F0FC}"/>
              </a:ext>
            </a:extLst>
          </p:cNvPr>
          <p:cNvSpPr txBox="1">
            <a:spLocks noChangeArrowheads="1"/>
          </p:cNvSpPr>
          <p:nvPr/>
        </p:nvSpPr>
        <p:spPr bwMode="auto">
          <a:xfrm>
            <a:off x="1684338" y="5566912"/>
            <a:ext cx="7380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800">
                <a:solidFill>
                  <a:srgbClr val="FFFFFF"/>
                </a:solidFill>
              </a:rPr>
              <a:t>Accuracy: 0.00</a:t>
            </a:r>
            <a:endParaRPr lang="en-US" altLang="en-US" sz="1800"/>
          </a:p>
          <a:p>
            <a:r>
              <a:rPr lang="en-US" altLang="en-US" sz="1800">
                <a:solidFill>
                  <a:srgbClr val="FFFFFF"/>
                </a:solidFill>
              </a:rPr>
              <a:t>Precision: 0.02</a:t>
            </a:r>
            <a:endParaRPr lang="en-US" altLang="en-US" sz="1800"/>
          </a:p>
        </p:txBody>
      </p:sp>
      <p:sp>
        <p:nvSpPr>
          <p:cNvPr id="215043" name="Text Placeholder 2">
            <a:extLst>
              <a:ext uri="{FF2B5EF4-FFF2-40B4-BE49-F238E27FC236}">
                <a16:creationId xmlns:a16="http://schemas.microsoft.com/office/drawing/2014/main" id="{8C4033B4-87AC-7E7E-C73C-E36C8BDED492}"/>
              </a:ext>
            </a:extLst>
          </p:cNvPr>
          <p:cNvSpPr txBox="1">
            <a:spLocks noChangeArrowheads="1"/>
          </p:cNvSpPr>
          <p:nvPr/>
        </p:nvSpPr>
        <p:spPr bwMode="auto">
          <a:xfrm>
            <a:off x="3060700" y="2279199"/>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dirty="0">
                <a:solidFill>
                  <a:schemeClr val="bg2"/>
                </a:solidFill>
                <a:ea typeface="MS PGothic" panose="020B0600070205080204" pitchFamily="34" charset="-128"/>
              </a:rPr>
              <a:t>Ice Age</a:t>
            </a:r>
          </a:p>
        </p:txBody>
      </p:sp>
      <p:sp>
        <p:nvSpPr>
          <p:cNvPr id="4" name="Rectangle 2">
            <a:extLst>
              <a:ext uri="{FF2B5EF4-FFF2-40B4-BE49-F238E27FC236}">
                <a16:creationId xmlns:a16="http://schemas.microsoft.com/office/drawing/2014/main" id="{03713686-576B-960A-FEF1-98629157872A}"/>
              </a:ext>
            </a:extLst>
          </p:cNvPr>
          <p:cNvSpPr txBox="1">
            <a:spLocks noChangeArrowheads="1"/>
          </p:cNvSpPr>
          <p:nvPr/>
        </p:nvSpPr>
        <p:spPr>
          <a:xfrm>
            <a:off x="1898381" y="167892"/>
            <a:ext cx="8034887"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pPr>
              <a:spcBef>
                <a:spcPct val="0"/>
              </a:spcBef>
              <a:spcAft>
                <a:spcPct val="0"/>
              </a:spcAft>
            </a:pPr>
            <a:r>
              <a:rPr lang="en-US" altLang="zh-CN">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Age/Thickness Validation Case Study: GOES-16 vs GOES-18 ABI</a:t>
            </a:r>
            <a:endParaRPr lang="en-US" altLang="zh-CN"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Placeholder 2">
            <a:extLst>
              <a:ext uri="{FF2B5EF4-FFF2-40B4-BE49-F238E27FC236}">
                <a16:creationId xmlns:a16="http://schemas.microsoft.com/office/drawing/2014/main" id="{A1B9249F-6556-9C8F-03E6-2181C0DE5EE6}"/>
              </a:ext>
            </a:extLst>
          </p:cNvPr>
          <p:cNvSpPr txBox="1">
            <a:spLocks noChangeArrowheads="1"/>
          </p:cNvSpPr>
          <p:nvPr/>
        </p:nvSpPr>
        <p:spPr bwMode="auto">
          <a:xfrm>
            <a:off x="2835276" y="1957388"/>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dirty="0">
                <a:solidFill>
                  <a:schemeClr val="bg1"/>
                </a:solidFill>
                <a:ea typeface="MS PGothic" panose="020B0600070205080204" pitchFamily="34" charset="-128"/>
              </a:rPr>
              <a:t>GOES-18 minus GOES-16, </a:t>
            </a:r>
          </a:p>
          <a:p>
            <a:pPr algn="ctr" eaLnBrk="1" hangingPunct="1">
              <a:spcBef>
                <a:spcPct val="20000"/>
              </a:spcBef>
              <a:buFont typeface="Wingdings" pitchFamily="2" charset="2"/>
              <a:buNone/>
            </a:pPr>
            <a:r>
              <a:rPr lang="en-US" altLang="en-US" sz="1800" b="1" dirty="0">
                <a:solidFill>
                  <a:schemeClr val="bg1"/>
                </a:solidFill>
                <a:ea typeface="MS PGothic" panose="020B0600070205080204" pitchFamily="34" charset="-128"/>
              </a:rPr>
              <a:t>All co-located ice age data, Nov 15 - Dec 20, 2022</a:t>
            </a:r>
          </a:p>
        </p:txBody>
      </p:sp>
      <p:pic>
        <p:nvPicPr>
          <p:cNvPr id="216067" name="Picture 4" descr="Chart&#10;&#10;Description automatically generated">
            <a:extLst>
              <a:ext uri="{FF2B5EF4-FFF2-40B4-BE49-F238E27FC236}">
                <a16:creationId xmlns:a16="http://schemas.microsoft.com/office/drawing/2014/main" id="{D9614174-01A6-8428-92DA-E27B17FC0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6300" y="2357439"/>
            <a:ext cx="53594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extBox 1">
            <a:extLst>
              <a:ext uri="{FF2B5EF4-FFF2-40B4-BE49-F238E27FC236}">
                <a16:creationId xmlns:a16="http://schemas.microsoft.com/office/drawing/2014/main" id="{BB0515FA-B1DB-EB94-36F8-35D78F695D4F}"/>
              </a:ext>
            </a:extLst>
          </p:cNvPr>
          <p:cNvSpPr txBox="1">
            <a:spLocks noChangeArrowheads="1"/>
          </p:cNvSpPr>
          <p:nvPr/>
        </p:nvSpPr>
        <p:spPr bwMode="auto">
          <a:xfrm>
            <a:off x="8775700" y="2327851"/>
            <a:ext cx="54165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800" dirty="0">
                <a:solidFill>
                  <a:srgbClr val="FFFFFF"/>
                </a:solidFill>
              </a:rPr>
              <a:t>Accuracy: 0.00</a:t>
            </a:r>
            <a:endParaRPr lang="en-US" altLang="en-US" sz="1800" dirty="0"/>
          </a:p>
          <a:p>
            <a:r>
              <a:rPr lang="en-US" altLang="en-US" sz="1800" dirty="0">
                <a:solidFill>
                  <a:srgbClr val="FFFFFF"/>
                </a:solidFill>
              </a:rPr>
              <a:t>Precision: 0.04</a:t>
            </a:r>
            <a:endParaRPr lang="en-US" altLang="en-US" sz="1800" dirty="0"/>
          </a:p>
        </p:txBody>
      </p:sp>
      <p:sp>
        <p:nvSpPr>
          <p:cNvPr id="10" name="Rectangle 2">
            <a:extLst>
              <a:ext uri="{FF2B5EF4-FFF2-40B4-BE49-F238E27FC236}">
                <a16:creationId xmlns:a16="http://schemas.microsoft.com/office/drawing/2014/main" id="{737AEE91-8460-EC4D-8222-FB8C6EA82E9A}"/>
              </a:ext>
            </a:extLst>
          </p:cNvPr>
          <p:cNvSpPr txBox="1">
            <a:spLocks noGrp="1" noChangeArrowheads="1"/>
          </p:cNvSpPr>
          <p:nvPr>
            <p:ph type="title"/>
          </p:nvPr>
        </p:nvSpPr>
        <p:spPr>
          <a:xfrm>
            <a:off x="1663547" y="197644"/>
            <a:ext cx="8542183" cy="1143000"/>
          </a:xfrm>
        </p:spPr>
        <p:txBody>
          <a:bodyPr/>
          <a:lstStyle/>
          <a:p>
            <a:pPr eaLnBrk="1" hangingPunct="1">
              <a:spcBef>
                <a:spcPct val="0"/>
              </a:spcBef>
              <a:spcAft>
                <a:spcPct val="0"/>
              </a:spcAft>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Age/Thickness Validation Overall Performance: GOES-16 vs GOES-18</a:t>
            </a:r>
            <a:endParaRPr lang="en-US" altLang="zh-CN"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Number Placeholder 3">
            <a:extLst>
              <a:ext uri="{FF2B5EF4-FFF2-40B4-BE49-F238E27FC236}">
                <a16:creationId xmlns:a16="http://schemas.microsoft.com/office/drawing/2014/main" id="{C63C8DFF-1E0C-7186-213B-B970382E46AB}"/>
              </a:ext>
            </a:extLst>
          </p:cNvPr>
          <p:cNvSpPr>
            <a:spLocks noGrp="1" noChangeArrowheads="1"/>
          </p:cNvSpPr>
          <p:nvPr>
            <p:ph type="sldNum" sz="quarter" idx="13"/>
          </p:nvPr>
        </p:nvSpPr>
        <p:spPr bwMode="auto">
          <a:xfrm>
            <a:off x="9720943" y="628649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fld id="{5F1F93EE-331C-894D-8454-4B51D8AA6705}" type="slidenum">
              <a:rPr lang="en-US" altLang="en-US" smtClean="0"/>
              <a:pPr/>
              <a:t>57</a:t>
            </a:fld>
            <a:endParaRPr lang="en-US" altLang="en-US" sz="1200" dirty="0">
              <a:solidFill>
                <a:srgbClr val="FFFFFF"/>
              </a:solidFill>
              <a:latin typeface="Calibri" panose="020F0502020204030204" pitchFamily="34" charset="0"/>
              <a:sym typeface="Calibri" panose="020F0502020204030204" pitchFamily="34" charset="0"/>
            </a:endParaRPr>
          </a:p>
        </p:txBody>
      </p:sp>
      <p:sp>
        <p:nvSpPr>
          <p:cNvPr id="217091" name="Text Placeholder 2">
            <a:extLst>
              <a:ext uri="{FF2B5EF4-FFF2-40B4-BE49-F238E27FC236}">
                <a16:creationId xmlns:a16="http://schemas.microsoft.com/office/drawing/2014/main" id="{DE8A94F7-0F60-4D7C-84B0-2F48078E5BFE}"/>
              </a:ext>
            </a:extLst>
          </p:cNvPr>
          <p:cNvSpPr txBox="1">
            <a:spLocks noChangeArrowheads="1"/>
          </p:cNvSpPr>
          <p:nvPr/>
        </p:nvSpPr>
        <p:spPr bwMode="auto">
          <a:xfrm>
            <a:off x="1538288" y="2056221"/>
            <a:ext cx="455771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dirty="0">
                <a:solidFill>
                  <a:schemeClr val="bg1"/>
                </a:solidFill>
                <a:ea typeface="MS PGothic" panose="020B0600070205080204" pitchFamily="34" charset="-128"/>
              </a:rPr>
              <a:t>GOES-16, 2022-12-20, 12 UTC</a:t>
            </a:r>
          </a:p>
        </p:txBody>
      </p:sp>
      <p:sp>
        <p:nvSpPr>
          <p:cNvPr id="217092" name="Text Placeholder 2">
            <a:extLst>
              <a:ext uri="{FF2B5EF4-FFF2-40B4-BE49-F238E27FC236}">
                <a16:creationId xmlns:a16="http://schemas.microsoft.com/office/drawing/2014/main" id="{48ADD307-1A9B-F34F-C9DB-AA537303E3D9}"/>
              </a:ext>
            </a:extLst>
          </p:cNvPr>
          <p:cNvSpPr txBox="1">
            <a:spLocks noChangeArrowheads="1"/>
          </p:cNvSpPr>
          <p:nvPr/>
        </p:nvSpPr>
        <p:spPr bwMode="auto">
          <a:xfrm>
            <a:off x="6542260" y="2035419"/>
            <a:ext cx="45577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dirty="0">
                <a:solidFill>
                  <a:schemeClr val="bg1"/>
                </a:solidFill>
                <a:ea typeface="MS PGothic" panose="020B0600070205080204" pitchFamily="34" charset="-128"/>
              </a:rPr>
              <a:t>GOES-18, 2022-12-20, 12 UTC</a:t>
            </a:r>
          </a:p>
        </p:txBody>
      </p:sp>
      <p:pic>
        <p:nvPicPr>
          <p:cNvPr id="217093" name="Picture 7" descr="Diagram&#10;&#10;Description automatically generated">
            <a:extLst>
              <a:ext uri="{FF2B5EF4-FFF2-40B4-BE49-F238E27FC236}">
                <a16:creationId xmlns:a16="http://schemas.microsoft.com/office/drawing/2014/main" id="{38CAC44D-9D80-1131-FE27-F2727E0B80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3552" y="2713038"/>
            <a:ext cx="5082448" cy="341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10" descr="Diagram&#10;&#10;Description automatically generated">
            <a:extLst>
              <a:ext uri="{FF2B5EF4-FFF2-40B4-BE49-F238E27FC236}">
                <a16:creationId xmlns:a16="http://schemas.microsoft.com/office/drawing/2014/main" id="{F7C98E2D-A8B7-91D1-941E-C4F74ECFA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2713038"/>
            <a:ext cx="5096914" cy="341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5" name="Text Placeholder 2">
            <a:extLst>
              <a:ext uri="{FF2B5EF4-FFF2-40B4-BE49-F238E27FC236}">
                <a16:creationId xmlns:a16="http://schemas.microsoft.com/office/drawing/2014/main" id="{30E8BF6C-A73B-F604-B265-7E70DBEEBD98}"/>
              </a:ext>
            </a:extLst>
          </p:cNvPr>
          <p:cNvSpPr txBox="1">
            <a:spLocks noChangeArrowheads="1"/>
          </p:cNvSpPr>
          <p:nvPr/>
        </p:nvSpPr>
        <p:spPr bwMode="auto">
          <a:xfrm>
            <a:off x="3656807" y="2864758"/>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dirty="0">
                <a:solidFill>
                  <a:schemeClr val="bg2"/>
                </a:solidFill>
                <a:ea typeface="MS PGothic" panose="020B0600070205080204" pitchFamily="34" charset="-128"/>
              </a:rPr>
              <a:t>Ice Thickness</a:t>
            </a:r>
          </a:p>
        </p:txBody>
      </p:sp>
      <p:sp>
        <p:nvSpPr>
          <p:cNvPr id="2" name="Rectangle 2">
            <a:extLst>
              <a:ext uri="{FF2B5EF4-FFF2-40B4-BE49-F238E27FC236}">
                <a16:creationId xmlns:a16="http://schemas.microsoft.com/office/drawing/2014/main" id="{40AA9116-684B-8424-F455-AFFA11459DCA}"/>
              </a:ext>
            </a:extLst>
          </p:cNvPr>
          <p:cNvSpPr txBox="1">
            <a:spLocks noChangeArrowheads="1"/>
          </p:cNvSpPr>
          <p:nvPr/>
        </p:nvSpPr>
        <p:spPr>
          <a:xfrm>
            <a:off x="1898381" y="167892"/>
            <a:ext cx="8034887"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3600" b="0" i="0" u="none" strike="noStrike" cap="none">
                <a:solidFill>
                  <a:schemeClr val="lt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lt1"/>
                </a:solidFill>
                <a:latin typeface="Calibri"/>
                <a:ea typeface="Calibri"/>
                <a:cs typeface="Calibri"/>
                <a:sym typeface="Calibri"/>
              </a:defRPr>
            </a:lvl9pPr>
          </a:lstStyle>
          <a:p>
            <a:pPr>
              <a:spcBef>
                <a:spcPct val="0"/>
              </a:spcBef>
              <a:spcAft>
                <a:spcPct val="0"/>
              </a:spcAft>
            </a:pPr>
            <a:r>
              <a:rPr lang="en-US" altLang="zh-CN">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Age/Thickness Validation Case Study: GOES-16 vs GOES-18 ABI</a:t>
            </a:r>
            <a:endParaRPr lang="en-US" altLang="zh-CN"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Number Placeholder 3">
            <a:extLst>
              <a:ext uri="{FF2B5EF4-FFF2-40B4-BE49-F238E27FC236}">
                <a16:creationId xmlns:a16="http://schemas.microsoft.com/office/drawing/2014/main" id="{7C5F1801-D867-5AEB-AB0A-2A97761181FB}"/>
              </a:ext>
            </a:extLst>
          </p:cNvPr>
          <p:cNvSpPr>
            <a:spLocks noGrp="1" noChangeArrowheads="1"/>
          </p:cNvSpPr>
          <p:nvPr>
            <p:ph type="sldNum" sz="quarter" idx="13"/>
          </p:nvPr>
        </p:nvSpPr>
        <p:spPr bwMode="auto">
          <a:xfrm>
            <a:off x="9877426" y="6344557"/>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fld id="{5F1F93EE-331C-894D-8454-4B51D8AA6705}" type="slidenum">
              <a:rPr lang="en-US" altLang="en-US" smtClean="0"/>
              <a:pPr/>
              <a:t>58</a:t>
            </a:fld>
            <a:endParaRPr lang="en-US" altLang="en-US" sz="1200">
              <a:solidFill>
                <a:srgbClr val="FFFFFF"/>
              </a:solidFill>
              <a:latin typeface="Calibri" panose="020F0502020204030204" pitchFamily="34" charset="0"/>
              <a:sym typeface="Calibri" panose="020F0502020204030204" pitchFamily="34" charset="0"/>
            </a:endParaRPr>
          </a:p>
        </p:txBody>
      </p:sp>
      <p:pic>
        <p:nvPicPr>
          <p:cNvPr id="218116" name="Picture 3" descr="Diagram&#10;&#10;Description automatically generated">
            <a:extLst>
              <a:ext uri="{FF2B5EF4-FFF2-40B4-BE49-F238E27FC236}">
                <a16:creationId xmlns:a16="http://schemas.microsoft.com/office/drawing/2014/main" id="{111485AD-E051-FCC6-4075-37089939A9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313" y="2271713"/>
            <a:ext cx="4913312"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7" name="Text Placeholder 2">
            <a:extLst>
              <a:ext uri="{FF2B5EF4-FFF2-40B4-BE49-F238E27FC236}">
                <a16:creationId xmlns:a16="http://schemas.microsoft.com/office/drawing/2014/main" id="{B58ED71A-97CD-FD22-357F-E1507C231CB2}"/>
              </a:ext>
            </a:extLst>
          </p:cNvPr>
          <p:cNvSpPr txBox="1">
            <a:spLocks noChangeArrowheads="1"/>
          </p:cNvSpPr>
          <p:nvPr/>
        </p:nvSpPr>
        <p:spPr bwMode="auto">
          <a:xfrm>
            <a:off x="2959101" y="1509713"/>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a:solidFill>
                  <a:schemeClr val="bg1"/>
                </a:solidFill>
                <a:ea typeface="MS PGothic" panose="020B0600070205080204" pitchFamily="34" charset="-128"/>
              </a:rPr>
              <a:t>GOES-18 minus GOES-16, 2022-12-20, 12 UTC</a:t>
            </a:r>
          </a:p>
        </p:txBody>
      </p:sp>
      <p:pic>
        <p:nvPicPr>
          <p:cNvPr id="218118" name="Picture 9" descr="Chart, bar chart&#10;&#10;Description automatically generated">
            <a:extLst>
              <a:ext uri="{FF2B5EF4-FFF2-40B4-BE49-F238E27FC236}">
                <a16:creationId xmlns:a16="http://schemas.microsoft.com/office/drawing/2014/main" id="{5D88343A-4D9D-8068-9842-C56010874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4" y="2271713"/>
            <a:ext cx="4154487"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9" name="TextBox 1">
            <a:extLst>
              <a:ext uri="{FF2B5EF4-FFF2-40B4-BE49-F238E27FC236}">
                <a16:creationId xmlns:a16="http://schemas.microsoft.com/office/drawing/2014/main" id="{B65E5A3E-6BA1-8E74-515A-ED761416CBCB}"/>
              </a:ext>
            </a:extLst>
          </p:cNvPr>
          <p:cNvSpPr txBox="1">
            <a:spLocks noChangeArrowheads="1"/>
          </p:cNvSpPr>
          <p:nvPr/>
        </p:nvSpPr>
        <p:spPr bwMode="auto">
          <a:xfrm>
            <a:off x="9309101" y="2325689"/>
            <a:ext cx="5699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700"/>
              <a:t>accuracy:</a:t>
            </a:r>
          </a:p>
        </p:txBody>
      </p:sp>
      <p:sp>
        <p:nvSpPr>
          <p:cNvPr id="218120" name="TextBox 2">
            <a:extLst>
              <a:ext uri="{FF2B5EF4-FFF2-40B4-BE49-F238E27FC236}">
                <a16:creationId xmlns:a16="http://schemas.microsoft.com/office/drawing/2014/main" id="{419A17B6-4938-BE3E-D54D-06E79FADF5AE}"/>
              </a:ext>
            </a:extLst>
          </p:cNvPr>
          <p:cNvSpPr txBox="1">
            <a:spLocks noChangeArrowheads="1"/>
          </p:cNvSpPr>
          <p:nvPr/>
        </p:nvSpPr>
        <p:spPr bwMode="auto">
          <a:xfrm>
            <a:off x="9309101" y="2441576"/>
            <a:ext cx="568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700"/>
              <a:t>precision:</a:t>
            </a:r>
          </a:p>
        </p:txBody>
      </p:sp>
      <p:sp>
        <p:nvSpPr>
          <p:cNvPr id="218121" name="TextBox 1">
            <a:extLst>
              <a:ext uri="{FF2B5EF4-FFF2-40B4-BE49-F238E27FC236}">
                <a16:creationId xmlns:a16="http://schemas.microsoft.com/office/drawing/2014/main" id="{DEC0FC7F-CA1C-8A66-E473-58BA32604429}"/>
              </a:ext>
            </a:extLst>
          </p:cNvPr>
          <p:cNvSpPr txBox="1">
            <a:spLocks noChangeArrowheads="1"/>
          </p:cNvSpPr>
          <p:nvPr/>
        </p:nvSpPr>
        <p:spPr bwMode="auto">
          <a:xfrm>
            <a:off x="1584325" y="5624514"/>
            <a:ext cx="7380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800" dirty="0">
                <a:solidFill>
                  <a:srgbClr val="FFFFFF"/>
                </a:solidFill>
              </a:rPr>
              <a:t>Accuracy: 0.02 m</a:t>
            </a:r>
            <a:endParaRPr lang="en-US" altLang="en-US" sz="1800" dirty="0"/>
          </a:p>
          <a:p>
            <a:r>
              <a:rPr lang="en-US" altLang="en-US" sz="1800" dirty="0">
                <a:solidFill>
                  <a:srgbClr val="FFFFFF"/>
                </a:solidFill>
              </a:rPr>
              <a:t>Precision: 0.03 m</a:t>
            </a:r>
            <a:endParaRPr lang="en-US" altLang="en-US" sz="1800" dirty="0"/>
          </a:p>
        </p:txBody>
      </p:sp>
      <p:sp>
        <p:nvSpPr>
          <p:cNvPr id="218115" name="Text Placeholder 2">
            <a:extLst>
              <a:ext uri="{FF2B5EF4-FFF2-40B4-BE49-F238E27FC236}">
                <a16:creationId xmlns:a16="http://schemas.microsoft.com/office/drawing/2014/main" id="{F3241434-11FA-4C10-2945-8C8993DD1E26}"/>
              </a:ext>
            </a:extLst>
          </p:cNvPr>
          <p:cNvSpPr txBox="1">
            <a:spLocks noChangeArrowheads="1"/>
          </p:cNvSpPr>
          <p:nvPr/>
        </p:nvSpPr>
        <p:spPr bwMode="auto">
          <a:xfrm>
            <a:off x="2832100" y="2516189"/>
            <a:ext cx="45593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dirty="0">
                <a:solidFill>
                  <a:schemeClr val="bg2"/>
                </a:solidFill>
                <a:ea typeface="MS PGothic" panose="020B0600070205080204" pitchFamily="34" charset="-128"/>
              </a:rPr>
              <a:t>Ice Thickness</a:t>
            </a:r>
          </a:p>
        </p:txBody>
      </p:sp>
      <p:sp>
        <p:nvSpPr>
          <p:cNvPr id="4" name="Rectangle 2">
            <a:extLst>
              <a:ext uri="{FF2B5EF4-FFF2-40B4-BE49-F238E27FC236}">
                <a16:creationId xmlns:a16="http://schemas.microsoft.com/office/drawing/2014/main" id="{E62444C4-8AD2-C868-8495-3CE8C62C25C4}"/>
              </a:ext>
            </a:extLst>
          </p:cNvPr>
          <p:cNvSpPr txBox="1">
            <a:spLocks noGrp="1" noChangeArrowheads="1"/>
          </p:cNvSpPr>
          <p:nvPr>
            <p:ph type="title"/>
          </p:nvPr>
        </p:nvSpPr>
        <p:spPr>
          <a:xfrm>
            <a:off x="1898381" y="167892"/>
            <a:ext cx="8034887" cy="1143000"/>
          </a:xfrm>
        </p:spPr>
        <p:txBody>
          <a:bodyPr/>
          <a:lstStyle/>
          <a:p>
            <a:pPr eaLnBrk="1" hangingPunct="1">
              <a:spcBef>
                <a:spcPct val="0"/>
              </a:spcBef>
              <a:spcAft>
                <a:spcPct val="0"/>
              </a:spcAft>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Age/Thickness Validation Case Study: GOES-16 vs GOES-18 ABI</a:t>
            </a:r>
            <a:endParaRPr lang="en-US" altLang="zh-CN"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Placeholder 2">
            <a:extLst>
              <a:ext uri="{FF2B5EF4-FFF2-40B4-BE49-F238E27FC236}">
                <a16:creationId xmlns:a16="http://schemas.microsoft.com/office/drawing/2014/main" id="{16D983EB-D570-42D5-0D0D-9ECD6EF35904}"/>
              </a:ext>
            </a:extLst>
          </p:cNvPr>
          <p:cNvSpPr txBox="1">
            <a:spLocks noChangeArrowheads="1"/>
          </p:cNvSpPr>
          <p:nvPr/>
        </p:nvSpPr>
        <p:spPr bwMode="auto">
          <a:xfrm>
            <a:off x="2935287" y="1832878"/>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a:solidFill>
                  <a:schemeClr val="bg1"/>
                </a:solidFill>
                <a:ea typeface="MS PGothic" panose="020B0600070205080204" pitchFamily="34" charset="-128"/>
              </a:rPr>
              <a:t>GOES-18 minus GOES-16, </a:t>
            </a:r>
          </a:p>
          <a:p>
            <a:pPr algn="ctr" eaLnBrk="1" hangingPunct="1">
              <a:spcBef>
                <a:spcPct val="20000"/>
              </a:spcBef>
              <a:buFont typeface="Wingdings" pitchFamily="2" charset="2"/>
              <a:buNone/>
            </a:pPr>
            <a:r>
              <a:rPr lang="en-US" altLang="en-US" sz="1800" b="1">
                <a:solidFill>
                  <a:schemeClr val="bg1"/>
                </a:solidFill>
                <a:ea typeface="MS PGothic" panose="020B0600070205080204" pitchFamily="34" charset="-128"/>
              </a:rPr>
              <a:t>All co-located ice thickness data, Nov 15 - Dec 20, 2022</a:t>
            </a:r>
          </a:p>
        </p:txBody>
      </p:sp>
      <p:pic>
        <p:nvPicPr>
          <p:cNvPr id="219139" name="Picture 3" descr="Chart, bar chart, histogram&#10;&#10;Description automatically generated">
            <a:extLst>
              <a:ext uri="{FF2B5EF4-FFF2-40B4-BE49-F238E27FC236}">
                <a16:creationId xmlns:a16="http://schemas.microsoft.com/office/drawing/2014/main" id="{46CFF28D-B488-CD33-1408-91375D20B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3496" y="2343150"/>
            <a:ext cx="5268913" cy="41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142" name="TextBox 1">
            <a:extLst>
              <a:ext uri="{FF2B5EF4-FFF2-40B4-BE49-F238E27FC236}">
                <a16:creationId xmlns:a16="http://schemas.microsoft.com/office/drawing/2014/main" id="{403D39B3-6386-29A0-1FB5-8B015D9915B7}"/>
              </a:ext>
            </a:extLst>
          </p:cNvPr>
          <p:cNvSpPr txBox="1">
            <a:spLocks noChangeArrowheads="1"/>
          </p:cNvSpPr>
          <p:nvPr/>
        </p:nvSpPr>
        <p:spPr bwMode="auto">
          <a:xfrm>
            <a:off x="8481553" y="2343150"/>
            <a:ext cx="54181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800" dirty="0">
                <a:solidFill>
                  <a:srgbClr val="FFFFFF"/>
                </a:solidFill>
              </a:rPr>
              <a:t>Accuracy: 0.03 m</a:t>
            </a:r>
            <a:endParaRPr lang="en-US" altLang="en-US" sz="1800" dirty="0"/>
          </a:p>
          <a:p>
            <a:r>
              <a:rPr lang="en-US" altLang="en-US" sz="1800" dirty="0">
                <a:solidFill>
                  <a:srgbClr val="FFFFFF"/>
                </a:solidFill>
              </a:rPr>
              <a:t>Precision: 0.04 m</a:t>
            </a:r>
            <a:endParaRPr lang="en-US" altLang="en-US" sz="1800" dirty="0"/>
          </a:p>
        </p:txBody>
      </p:sp>
      <p:sp>
        <p:nvSpPr>
          <p:cNvPr id="10" name="Rectangle 2">
            <a:extLst>
              <a:ext uri="{FF2B5EF4-FFF2-40B4-BE49-F238E27FC236}">
                <a16:creationId xmlns:a16="http://schemas.microsoft.com/office/drawing/2014/main" id="{5AAE5724-4F00-084A-9365-665F4CF311D2}"/>
              </a:ext>
            </a:extLst>
          </p:cNvPr>
          <p:cNvSpPr txBox="1">
            <a:spLocks noGrp="1" noChangeArrowheads="1"/>
          </p:cNvSpPr>
          <p:nvPr>
            <p:ph type="title"/>
          </p:nvPr>
        </p:nvSpPr>
        <p:spPr>
          <a:xfrm>
            <a:off x="1753500" y="126207"/>
            <a:ext cx="8365914" cy="1143000"/>
          </a:xfrm>
        </p:spPr>
        <p:txBody>
          <a:bodyPr/>
          <a:lstStyle/>
          <a:p>
            <a:pPr eaLnBrk="1" hangingPunct="1">
              <a:spcBef>
                <a:spcPct val="0"/>
              </a:spcBef>
              <a:spcAft>
                <a:spcPct val="0"/>
              </a:spcAft>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Age/Thickness Validation Overall Performance: GOES-16 vs GOES-18</a:t>
            </a:r>
            <a:endParaRPr lang="en-US" altLang="zh-CN"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a:extLst>
              <a:ext uri="{FF2B5EF4-FFF2-40B4-BE49-F238E27FC236}">
                <a16:creationId xmlns:a16="http://schemas.microsoft.com/office/drawing/2014/main" id="{780AE0CD-A205-5156-C505-42E7008B4FD7}"/>
              </a:ext>
            </a:extLst>
          </p:cNvPr>
          <p:cNvSpPr>
            <a:spLocks noGrp="1"/>
          </p:cNvSpPr>
          <p:nvPr>
            <p:ph type="title"/>
          </p:nvPr>
        </p:nvSpPr>
        <p:spPr>
          <a:xfrm>
            <a:off x="1981200" y="-11113"/>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a:solidFill>
                  <a:srgbClr val="FFFFFF"/>
                </a:solidFill>
                <a:latin typeface="Calibri" panose="020F0502020204030204" pitchFamily="34" charset="0"/>
                <a:ea typeface="MS PGothic" panose="020B0600070205080204" pitchFamily="34" charset="-128"/>
                <a:sym typeface="Calibri" panose="020F0502020204030204" pitchFamily="34" charset="0"/>
              </a:rPr>
              <a:t>Mission Requirements</a:t>
            </a:r>
          </a:p>
        </p:txBody>
      </p:sp>
      <p:graphicFrame>
        <p:nvGraphicFramePr>
          <p:cNvPr id="7" name="Table 6">
            <a:extLst>
              <a:ext uri="{FF2B5EF4-FFF2-40B4-BE49-F238E27FC236}">
                <a16:creationId xmlns:a16="http://schemas.microsoft.com/office/drawing/2014/main" id="{92BA1F40-6DD9-72BF-FFEB-096AA9B30AC9}"/>
              </a:ext>
            </a:extLst>
          </p:cNvPr>
          <p:cNvGraphicFramePr>
            <a:graphicFrameLocks noGrp="1"/>
          </p:cNvGraphicFramePr>
          <p:nvPr>
            <p:extLst>
              <p:ext uri="{D42A27DB-BD31-4B8C-83A1-F6EECF244321}">
                <p14:modId xmlns:p14="http://schemas.microsoft.com/office/powerpoint/2010/main" val="941608792"/>
              </p:ext>
            </p:extLst>
          </p:nvPr>
        </p:nvGraphicFramePr>
        <p:xfrm>
          <a:off x="1638300" y="1355668"/>
          <a:ext cx="8915400" cy="5175252"/>
        </p:xfrm>
        <a:graphic>
          <a:graphicData uri="http://schemas.openxmlformats.org/drawingml/2006/table">
            <a:tbl>
              <a:tblPr/>
              <a:tblGrid>
                <a:gridCol w="3608388">
                  <a:extLst>
                    <a:ext uri="{9D8B030D-6E8A-4147-A177-3AD203B41FA5}">
                      <a16:colId xmlns:a16="http://schemas.microsoft.com/office/drawing/2014/main" val="20000"/>
                    </a:ext>
                  </a:extLst>
                </a:gridCol>
                <a:gridCol w="2611437">
                  <a:extLst>
                    <a:ext uri="{9D8B030D-6E8A-4147-A177-3AD203B41FA5}">
                      <a16:colId xmlns:a16="http://schemas.microsoft.com/office/drawing/2014/main" val="20001"/>
                    </a:ext>
                  </a:extLst>
                </a:gridCol>
                <a:gridCol w="2695575">
                  <a:extLst>
                    <a:ext uri="{9D8B030D-6E8A-4147-A177-3AD203B41FA5}">
                      <a16:colId xmlns:a16="http://schemas.microsoft.com/office/drawing/2014/main" val="20002"/>
                    </a:ext>
                  </a:extLst>
                </a:gridCol>
              </a:tblGrid>
              <a:tr h="426772">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Products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Sea and Lake Ice Concentration: </a:t>
                      </a:r>
                      <a:br>
                        <a:rPr kumimoji="0" lang="en-US" altLang="en-US" sz="1400" b="1"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br>
                      <a:r>
                        <a:rPr kumimoji="0" lang="en-US" altLang="en-US" sz="1400" b="1"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CONUS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Sea and Lake Ice Concentration:</a:t>
                      </a:r>
                      <a:br>
                        <a:rPr kumimoji="0" lang="en-US" altLang="en-US" sz="1400" b="1"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br>
                      <a:r>
                        <a:rPr kumimoji="0" lang="en-US" altLang="en-US" sz="1400" b="1"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 Full Disk</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BFBFBF"/>
                    </a:solidFill>
                  </a:tcPr>
                </a:tc>
                <a:extLst>
                  <a:ext uri="{0D108BD9-81ED-4DB2-BD59-A6C34878D82A}">
                    <a16:rowId xmlns:a16="http://schemas.microsoft.com/office/drawing/2014/main" val="10000"/>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Geographic Coverage</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CONUS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Full Disk</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Horizontal Resolution</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3 km</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10 km</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Mapping Accuracy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 1.5 km</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 5 km</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Measurement Range</a:t>
                      </a:r>
                      <a:r>
                        <a:rPr kumimoji="0" lang="en-US" altLang="en-US" sz="1400" b="0" i="0" u="none" strike="noStrike" cap="none" normalizeH="0" baseline="3000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1</a:t>
                      </a: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0/10 – 10/10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0/10 – 10/10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Measurement Accuracy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10.0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10.0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Measurement Precision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30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30.0</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Refresh Rate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180 minutes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6 hr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7"/>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Mission Product Data latency</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60 minutes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180 minutes</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Temporal Coverage Qualifier</a:t>
                      </a:r>
                      <a:r>
                        <a:rPr kumimoji="0" lang="en-US" altLang="en-US" sz="1400" b="0" i="0" u="none" strike="noStrike" cap="none" normalizeH="0" baseline="3000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2</a:t>
                      </a:r>
                      <a:endPar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Solar Zenith Angle &lt; 67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Solar Zenith Angle &lt; 67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9"/>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Product Extent Qualifier</a:t>
                      </a:r>
                      <a:r>
                        <a:rPr kumimoji="0" lang="en-US" altLang="en-US" sz="1400" b="0" i="0" u="none" strike="noStrike" cap="none" normalizeH="0" baseline="3000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3</a:t>
                      </a:r>
                      <a:endPar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Local Zenith Angle &lt; 67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Local Zenith Angle &lt; 67</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0"/>
                  </a:ext>
                </a:extLst>
              </a:tr>
              <a:tr h="365170">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Cloud Cover Conditions Qualifier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Clear </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Clear</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11"/>
                  </a:ext>
                </a:extLst>
              </a:tr>
              <a:tr h="731610">
                <a:tc gridSpan="3">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fontAlgn="base">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3000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1</a:t>
                      </a:r>
                      <a:r>
                        <a:rPr kumimoji="0" lang="en-US" altLang="en-US" sz="14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 The product generates ice concentration in percentage, 0-100%.</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3000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2</a:t>
                      </a:r>
                      <a:r>
                        <a:rPr kumimoji="0" lang="en-US" altLang="en-US" sz="14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 The product generates ice concentration in both daytime and nighttime.</a:t>
                      </a: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3000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3</a:t>
                      </a:r>
                      <a:r>
                        <a:rPr kumimoji="0" lang="en-US" altLang="en-US" sz="14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 The product is Quantitative out to at least 67 degrees LZA and qualitative at larger LZA.</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2"/>
                  </a:ext>
                </a:extLst>
              </a:tr>
            </a:tbl>
          </a:graphicData>
        </a:graphic>
      </p:graphicFrame>
      <p:sp>
        <p:nvSpPr>
          <p:cNvPr id="131130" name="Slide Number Placeholder 3">
            <a:extLst>
              <a:ext uri="{FF2B5EF4-FFF2-40B4-BE49-F238E27FC236}">
                <a16:creationId xmlns:a16="http://schemas.microsoft.com/office/drawing/2014/main" id="{DA96B177-3548-F8C9-932C-8DDAB2C25809}"/>
              </a:ext>
            </a:extLst>
          </p:cNvPr>
          <p:cNvSpPr>
            <a:spLocks noGrp="1" noChangeArrowheads="1"/>
          </p:cNvSpPr>
          <p:nvPr>
            <p:ph type="sldNum" sz="quarter" idx="12"/>
          </p:nvPr>
        </p:nvSpPr>
        <p:spPr bwMode="auto">
          <a:xfrm>
            <a:off x="9742714" y="6307140"/>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Font typeface="Calibri" panose="020F0502020204030204" pitchFamily="34" charset="0"/>
              <a:buNone/>
            </a:pPr>
            <a:fld id="{CBEE109B-0806-1542-B57E-82A580EAD9F2}" type="slidenum">
              <a:rPr lang="en-US" altLang="en-US" smtClean="0"/>
              <a:pPr>
                <a:spcBef>
                  <a:spcPct val="0"/>
                </a:spcBef>
                <a:buFont typeface="Calibri" panose="020F0502020204030204" pitchFamily="34" charset="0"/>
                <a:buNone/>
              </a:pPr>
              <a:t>6</a:t>
            </a:fld>
            <a:endParaRPr lang="en-US" altLang="en-US" sz="1200">
              <a:solidFill>
                <a:srgbClr val="FFFFFF"/>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Number Placeholder 3">
            <a:extLst>
              <a:ext uri="{FF2B5EF4-FFF2-40B4-BE49-F238E27FC236}">
                <a16:creationId xmlns:a16="http://schemas.microsoft.com/office/drawing/2014/main" id="{D2287FD3-DFDD-0525-83D8-F05E93279CF4}"/>
              </a:ext>
            </a:extLst>
          </p:cNvPr>
          <p:cNvSpPr>
            <a:spLocks noGrp="1" noChangeArrowheads="1"/>
          </p:cNvSpPr>
          <p:nvPr>
            <p:ph type="sldNum" sz="quarter" idx="13"/>
          </p:nvPr>
        </p:nvSpPr>
        <p:spPr bwMode="auto">
          <a:xfrm>
            <a:off x="9666514" y="628649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fld id="{5F1F93EE-331C-894D-8454-4B51D8AA6705}" type="slidenum">
              <a:rPr lang="en-US" altLang="en-US" smtClean="0"/>
              <a:pPr/>
              <a:t>60</a:t>
            </a:fld>
            <a:endParaRPr lang="en-US" altLang="en-US" sz="1200" dirty="0">
              <a:solidFill>
                <a:srgbClr val="FFFFFF"/>
              </a:solidFill>
              <a:latin typeface="Calibri" panose="020F0502020204030204" pitchFamily="34" charset="0"/>
              <a:sym typeface="Calibri" panose="020F0502020204030204" pitchFamily="34" charset="0"/>
            </a:endParaRPr>
          </a:p>
        </p:txBody>
      </p:sp>
      <p:sp>
        <p:nvSpPr>
          <p:cNvPr id="220163" name="Text Placeholder 2">
            <a:extLst>
              <a:ext uri="{FF2B5EF4-FFF2-40B4-BE49-F238E27FC236}">
                <a16:creationId xmlns:a16="http://schemas.microsoft.com/office/drawing/2014/main" id="{3C10FCA6-91C3-3932-4F6C-3B5C93B04CBE}"/>
              </a:ext>
            </a:extLst>
          </p:cNvPr>
          <p:cNvSpPr txBox="1">
            <a:spLocks noChangeArrowheads="1"/>
          </p:cNvSpPr>
          <p:nvPr/>
        </p:nvSpPr>
        <p:spPr bwMode="auto">
          <a:xfrm>
            <a:off x="1206757" y="2114839"/>
            <a:ext cx="455771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dirty="0">
                <a:solidFill>
                  <a:schemeClr val="bg1"/>
                </a:solidFill>
                <a:ea typeface="MS PGothic" panose="020B0600070205080204" pitchFamily="34" charset="-128"/>
              </a:rPr>
              <a:t>VIIRS, 2022-12-07, 12 UTC</a:t>
            </a:r>
          </a:p>
        </p:txBody>
      </p:sp>
      <p:sp>
        <p:nvSpPr>
          <p:cNvPr id="220164" name="Text Placeholder 2">
            <a:extLst>
              <a:ext uri="{FF2B5EF4-FFF2-40B4-BE49-F238E27FC236}">
                <a16:creationId xmlns:a16="http://schemas.microsoft.com/office/drawing/2014/main" id="{AB558166-79AF-E64B-4E86-69A0754FDD27}"/>
              </a:ext>
            </a:extLst>
          </p:cNvPr>
          <p:cNvSpPr txBox="1">
            <a:spLocks noChangeArrowheads="1"/>
          </p:cNvSpPr>
          <p:nvPr/>
        </p:nvSpPr>
        <p:spPr bwMode="auto">
          <a:xfrm>
            <a:off x="6773615" y="2114838"/>
            <a:ext cx="455771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dirty="0">
                <a:solidFill>
                  <a:schemeClr val="bg1"/>
                </a:solidFill>
                <a:ea typeface="MS PGothic" panose="020B0600070205080204" pitchFamily="34" charset="-128"/>
              </a:rPr>
              <a:t>GOES-18, 2022-12-07, 12 UTC</a:t>
            </a:r>
          </a:p>
        </p:txBody>
      </p:sp>
      <p:pic>
        <p:nvPicPr>
          <p:cNvPr id="220166" name="Picture 3" descr="Diagram&#10;&#10;Description automatically generated">
            <a:extLst>
              <a:ext uri="{FF2B5EF4-FFF2-40B4-BE49-F238E27FC236}">
                <a16:creationId xmlns:a16="http://schemas.microsoft.com/office/drawing/2014/main" id="{B7C7E561-5C62-A0BD-D59E-828BD761AD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26" y="2713038"/>
            <a:ext cx="5195374" cy="3489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7" name="Picture 7" descr="Diagram&#10;&#10;Description automatically generated">
            <a:extLst>
              <a:ext uri="{FF2B5EF4-FFF2-40B4-BE49-F238E27FC236}">
                <a16:creationId xmlns:a16="http://schemas.microsoft.com/office/drawing/2014/main" id="{786B1F5D-DC8A-ECE6-241D-CE8784123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4632" y="2713037"/>
            <a:ext cx="5085455" cy="346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165" name="Text Placeholder 2">
            <a:extLst>
              <a:ext uri="{FF2B5EF4-FFF2-40B4-BE49-F238E27FC236}">
                <a16:creationId xmlns:a16="http://schemas.microsoft.com/office/drawing/2014/main" id="{51A43FB3-4930-8564-E221-A5FC052534BB}"/>
              </a:ext>
            </a:extLst>
          </p:cNvPr>
          <p:cNvSpPr txBox="1">
            <a:spLocks noChangeArrowheads="1"/>
          </p:cNvSpPr>
          <p:nvPr/>
        </p:nvSpPr>
        <p:spPr bwMode="auto">
          <a:xfrm>
            <a:off x="3656807" y="2875644"/>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a:solidFill>
                  <a:schemeClr val="bg2"/>
                </a:solidFill>
                <a:ea typeface="MS PGothic" panose="020B0600070205080204" pitchFamily="34" charset="-128"/>
              </a:rPr>
              <a:t>Ice Thickness</a:t>
            </a:r>
          </a:p>
        </p:txBody>
      </p:sp>
      <p:sp>
        <p:nvSpPr>
          <p:cNvPr id="11" name="Rectangle 2">
            <a:extLst>
              <a:ext uri="{FF2B5EF4-FFF2-40B4-BE49-F238E27FC236}">
                <a16:creationId xmlns:a16="http://schemas.microsoft.com/office/drawing/2014/main" id="{409011F6-C4B4-F349-A3E3-E86C83C5B742}"/>
              </a:ext>
            </a:extLst>
          </p:cNvPr>
          <p:cNvSpPr txBox="1">
            <a:spLocks noGrp="1" noChangeArrowheads="1"/>
          </p:cNvSpPr>
          <p:nvPr>
            <p:ph type="title"/>
          </p:nvPr>
        </p:nvSpPr>
        <p:spPr>
          <a:xfrm>
            <a:off x="1851172" y="115096"/>
            <a:ext cx="8170569" cy="1143000"/>
          </a:xfrm>
        </p:spPr>
        <p:txBody>
          <a:bodyPr/>
          <a:lstStyle/>
          <a:p>
            <a:pPr eaLnBrk="1" hangingPunct="1">
              <a:spcBef>
                <a:spcPct val="0"/>
              </a:spcBef>
              <a:spcAft>
                <a:spcPct val="0"/>
              </a:spcAft>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Age/Thickness Validation Case Study: GOES-18 ABI vs VIIRS</a:t>
            </a:r>
            <a:endParaRPr lang="en-US" altLang="zh-CN"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Number Placeholder 3">
            <a:extLst>
              <a:ext uri="{FF2B5EF4-FFF2-40B4-BE49-F238E27FC236}">
                <a16:creationId xmlns:a16="http://schemas.microsoft.com/office/drawing/2014/main" id="{8A8DF612-97D9-624C-C8EB-9EBFBAD31F13}"/>
              </a:ext>
            </a:extLst>
          </p:cNvPr>
          <p:cNvSpPr>
            <a:spLocks noGrp="1" noChangeArrowheads="1"/>
          </p:cNvSpPr>
          <p:nvPr>
            <p:ph type="sldNum" sz="quarter" idx="13"/>
          </p:nvPr>
        </p:nvSpPr>
        <p:spPr bwMode="auto">
          <a:xfrm>
            <a:off x="9831389" y="626926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fld id="{5F1F93EE-331C-894D-8454-4B51D8AA6705}" type="slidenum">
              <a:rPr lang="en-US" altLang="en-US" smtClean="0"/>
              <a:pPr/>
              <a:t>61</a:t>
            </a:fld>
            <a:endParaRPr lang="en-US" altLang="en-US" sz="1200" dirty="0">
              <a:solidFill>
                <a:srgbClr val="FFFFFF"/>
              </a:solidFill>
              <a:latin typeface="Calibri" panose="020F0502020204030204" pitchFamily="34" charset="0"/>
              <a:sym typeface="Calibri" panose="020F0502020204030204" pitchFamily="34" charset="0"/>
            </a:endParaRPr>
          </a:p>
        </p:txBody>
      </p:sp>
      <p:sp>
        <p:nvSpPr>
          <p:cNvPr id="221187" name="Text Placeholder 2">
            <a:extLst>
              <a:ext uri="{FF2B5EF4-FFF2-40B4-BE49-F238E27FC236}">
                <a16:creationId xmlns:a16="http://schemas.microsoft.com/office/drawing/2014/main" id="{36116A4E-7457-4450-DB6C-2FB059196CB3}"/>
              </a:ext>
            </a:extLst>
          </p:cNvPr>
          <p:cNvSpPr txBox="1">
            <a:spLocks noChangeArrowheads="1"/>
          </p:cNvSpPr>
          <p:nvPr/>
        </p:nvSpPr>
        <p:spPr bwMode="auto">
          <a:xfrm>
            <a:off x="2959101" y="1509713"/>
            <a:ext cx="65198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1800" b="1">
                <a:solidFill>
                  <a:schemeClr val="bg1"/>
                </a:solidFill>
                <a:ea typeface="MS PGothic" panose="020B0600070205080204" pitchFamily="34" charset="-128"/>
              </a:rPr>
              <a:t>GOES-18 minus VIIRS, 2022-12-07, 12 UTC</a:t>
            </a:r>
          </a:p>
        </p:txBody>
      </p:sp>
      <p:pic>
        <p:nvPicPr>
          <p:cNvPr id="221189" name="Picture 4" descr="Diagram&#10;&#10;Description automatically generated">
            <a:extLst>
              <a:ext uri="{FF2B5EF4-FFF2-40B4-BE49-F238E27FC236}">
                <a16:creationId xmlns:a16="http://schemas.microsoft.com/office/drawing/2014/main" id="{A2680F5B-B1F8-5843-DF12-B187071ED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3851" y="2276476"/>
            <a:ext cx="4856163"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90" name="Picture 9" descr="Chart, bar chart&#10;&#10;Description automatically generated">
            <a:extLst>
              <a:ext uri="{FF2B5EF4-FFF2-40B4-BE49-F238E27FC236}">
                <a16:creationId xmlns:a16="http://schemas.microsoft.com/office/drawing/2014/main" id="{E9CC5B6B-C996-BA04-2E99-8C80991BDD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0013" y="2276476"/>
            <a:ext cx="4151312" cy="328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91" name="TextBox 1">
            <a:extLst>
              <a:ext uri="{FF2B5EF4-FFF2-40B4-BE49-F238E27FC236}">
                <a16:creationId xmlns:a16="http://schemas.microsoft.com/office/drawing/2014/main" id="{50BB8D90-9B60-A00C-21FA-374ACB5994D1}"/>
              </a:ext>
            </a:extLst>
          </p:cNvPr>
          <p:cNvSpPr txBox="1">
            <a:spLocks noChangeArrowheads="1"/>
          </p:cNvSpPr>
          <p:nvPr/>
        </p:nvSpPr>
        <p:spPr bwMode="auto">
          <a:xfrm>
            <a:off x="9263063" y="2303464"/>
            <a:ext cx="56991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700"/>
              <a:t>accuracy:</a:t>
            </a:r>
          </a:p>
        </p:txBody>
      </p:sp>
      <p:sp>
        <p:nvSpPr>
          <p:cNvPr id="221192" name="TextBox 2">
            <a:extLst>
              <a:ext uri="{FF2B5EF4-FFF2-40B4-BE49-F238E27FC236}">
                <a16:creationId xmlns:a16="http://schemas.microsoft.com/office/drawing/2014/main" id="{FE192D1F-15C9-B470-E0E3-F0D9B8FFB839}"/>
              </a:ext>
            </a:extLst>
          </p:cNvPr>
          <p:cNvSpPr txBox="1">
            <a:spLocks noChangeArrowheads="1"/>
          </p:cNvSpPr>
          <p:nvPr/>
        </p:nvSpPr>
        <p:spPr bwMode="auto">
          <a:xfrm>
            <a:off x="9263064" y="2417764"/>
            <a:ext cx="5683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700"/>
              <a:t>precision:</a:t>
            </a:r>
          </a:p>
        </p:txBody>
      </p:sp>
      <p:sp>
        <p:nvSpPr>
          <p:cNvPr id="221193" name="TextBox 1">
            <a:extLst>
              <a:ext uri="{FF2B5EF4-FFF2-40B4-BE49-F238E27FC236}">
                <a16:creationId xmlns:a16="http://schemas.microsoft.com/office/drawing/2014/main" id="{7B28A879-49A7-83DE-08D2-064770564257}"/>
              </a:ext>
            </a:extLst>
          </p:cNvPr>
          <p:cNvSpPr txBox="1">
            <a:spLocks noChangeArrowheads="1"/>
          </p:cNvSpPr>
          <p:nvPr/>
        </p:nvSpPr>
        <p:spPr bwMode="auto">
          <a:xfrm>
            <a:off x="1584325" y="5624514"/>
            <a:ext cx="7380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800" dirty="0">
                <a:solidFill>
                  <a:srgbClr val="FFFFFF"/>
                </a:solidFill>
              </a:rPr>
              <a:t>Accuracy: 0.02 m</a:t>
            </a:r>
            <a:endParaRPr lang="en-US" altLang="en-US" sz="1800" dirty="0"/>
          </a:p>
          <a:p>
            <a:r>
              <a:rPr lang="en-US" altLang="en-US" sz="1800" dirty="0">
                <a:solidFill>
                  <a:srgbClr val="FFFFFF"/>
                </a:solidFill>
              </a:rPr>
              <a:t>Precision: 0.04 m</a:t>
            </a:r>
            <a:endParaRPr lang="en-US" altLang="en-US" sz="1800" dirty="0"/>
          </a:p>
        </p:txBody>
      </p:sp>
      <p:sp>
        <p:nvSpPr>
          <p:cNvPr id="2" name="Text Placeholder 2">
            <a:extLst>
              <a:ext uri="{FF2B5EF4-FFF2-40B4-BE49-F238E27FC236}">
                <a16:creationId xmlns:a16="http://schemas.microsoft.com/office/drawing/2014/main" id="{743D204E-B2DB-86FF-9A86-49D5438A8CB7}"/>
              </a:ext>
            </a:extLst>
          </p:cNvPr>
          <p:cNvSpPr txBox="1">
            <a:spLocks noChangeArrowheads="1"/>
          </p:cNvSpPr>
          <p:nvPr/>
        </p:nvSpPr>
        <p:spPr bwMode="auto">
          <a:xfrm>
            <a:off x="2676526" y="2418557"/>
            <a:ext cx="45593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4572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4572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spcBef>
                <a:spcPct val="20000"/>
              </a:spcBef>
              <a:buFont typeface="Wingdings" pitchFamily="2" charset="2"/>
              <a:buNone/>
            </a:pPr>
            <a:r>
              <a:rPr lang="en-US" altLang="en-US" sz="2400" b="1">
                <a:solidFill>
                  <a:schemeClr val="bg2"/>
                </a:solidFill>
                <a:ea typeface="MS PGothic" panose="020B0600070205080204" pitchFamily="34" charset="-128"/>
              </a:rPr>
              <a:t>Ice Thickness</a:t>
            </a:r>
          </a:p>
        </p:txBody>
      </p:sp>
      <p:sp>
        <p:nvSpPr>
          <p:cNvPr id="5" name="Rectangle 2">
            <a:extLst>
              <a:ext uri="{FF2B5EF4-FFF2-40B4-BE49-F238E27FC236}">
                <a16:creationId xmlns:a16="http://schemas.microsoft.com/office/drawing/2014/main" id="{FAB22DA3-9545-C302-C6A2-6DB496174AEA}"/>
              </a:ext>
            </a:extLst>
          </p:cNvPr>
          <p:cNvSpPr txBox="1">
            <a:spLocks noGrp="1" noChangeArrowheads="1"/>
          </p:cNvSpPr>
          <p:nvPr>
            <p:ph type="title"/>
          </p:nvPr>
        </p:nvSpPr>
        <p:spPr>
          <a:xfrm>
            <a:off x="1851172" y="115096"/>
            <a:ext cx="8170569" cy="1143000"/>
          </a:xfrm>
        </p:spPr>
        <p:txBody>
          <a:bodyPr/>
          <a:lstStyle/>
          <a:p>
            <a:pPr eaLnBrk="1" hangingPunct="1">
              <a:spcBef>
                <a:spcPct val="0"/>
              </a:spcBef>
              <a:spcAft>
                <a:spcPct val="0"/>
              </a:spcAft>
            </a:pPr>
            <a:r>
              <a:rPr lang="en-US" altLang="zh-CN" dirty="0">
                <a:solidFill>
                  <a:srgbClr val="FFFFFF"/>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rPr>
              <a:t>Sea and Lake Ice Age/Thickness Validation Case Study: GOES-18 ABI vs VIIRS</a:t>
            </a:r>
            <a:endParaRPr lang="en-US" altLang="zh-CN" dirty="0">
              <a:solidFill>
                <a:srgbClr val="FFFF00"/>
              </a:solidFill>
              <a:latin typeface="Calibri" panose="020F0502020204030204" pitchFamily="34" charset="0"/>
              <a:ea typeface="宋体" panose="02010600030101010101" pitchFamily="2" charset="-122"/>
              <a:cs typeface="Calibri" panose="020F0502020204030204" pitchFamily="34" charset="0"/>
              <a:sym typeface="Calibri" panose="020F050202020403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a:extLst>
              <a:ext uri="{FF2B5EF4-FFF2-40B4-BE49-F238E27FC236}">
                <a16:creationId xmlns:a16="http://schemas.microsoft.com/office/drawing/2014/main" id="{43884CD2-F8AD-71B1-E4E3-78113E95E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4363" y="1526662"/>
            <a:ext cx="5340350"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210" name="Rectangle 1">
            <a:extLst>
              <a:ext uri="{FF2B5EF4-FFF2-40B4-BE49-F238E27FC236}">
                <a16:creationId xmlns:a16="http://schemas.microsoft.com/office/drawing/2014/main" id="{B0421798-4A2D-4637-440C-1E8ACB216296}"/>
              </a:ext>
            </a:extLst>
          </p:cNvPr>
          <p:cNvSpPr>
            <a:spLocks noChangeArrowheads="1"/>
          </p:cNvSpPr>
          <p:nvPr/>
        </p:nvSpPr>
        <p:spPr bwMode="auto">
          <a:xfrm>
            <a:off x="1855788" y="4487349"/>
            <a:ext cx="8674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b="1">
                <a:solidFill>
                  <a:schemeClr val="bg1"/>
                </a:solidFill>
              </a:rPr>
              <a:t>Figure 2.  </a:t>
            </a:r>
            <a:r>
              <a:rPr lang="en-US" altLang="en-US">
                <a:solidFill>
                  <a:schemeClr val="bg1"/>
                </a:solidFill>
              </a:rPr>
              <a:t>NOAA-20 ice thickness product (dark, smoother line) vs. IceBridge ice thickness measurements (jumpy line) along the flight track, for approximately 2500 observations.  IceBridge observations were smoothed with a running 20-point filter.  The same algorithm is used for both GOES , NOAA-20 and NPP ice thickness products. </a:t>
            </a:r>
            <a:r>
              <a:rPr lang="en-US" altLang="en-US" b="1" i="1">
                <a:solidFill>
                  <a:schemeClr val="bg1"/>
                </a:solidFill>
              </a:rPr>
              <a:t>From Mark A. Tschudi.</a:t>
            </a:r>
          </a:p>
        </p:txBody>
      </p:sp>
      <p:sp>
        <p:nvSpPr>
          <p:cNvPr id="222211" name="Rectangle 6">
            <a:extLst>
              <a:ext uri="{FF2B5EF4-FFF2-40B4-BE49-F238E27FC236}">
                <a16:creationId xmlns:a16="http://schemas.microsoft.com/office/drawing/2014/main" id="{F107860E-E1C0-B1AC-9229-43A588D2414D}"/>
              </a:ext>
            </a:extLst>
          </p:cNvPr>
          <p:cNvSpPr>
            <a:spLocks noChangeArrowheads="1"/>
          </p:cNvSpPr>
          <p:nvPr/>
        </p:nvSpPr>
        <p:spPr bwMode="auto">
          <a:xfrm>
            <a:off x="1890714" y="5557324"/>
            <a:ext cx="7215187" cy="9540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en-US" b="1"/>
              <a:t>Thickness product	     </a:t>
            </a:r>
            <a:r>
              <a:rPr lang="en-US" altLang="en-US"/>
              <a:t>Mean (m)	       St. Dev. (m) 	</a:t>
            </a:r>
          </a:p>
          <a:p>
            <a:pPr eaLnBrk="1" hangingPunct="1"/>
            <a:r>
              <a:rPr lang="en-US" altLang="en-US"/>
              <a:t>IceBridge	                        2.80	                         2.32	                    </a:t>
            </a:r>
          </a:p>
          <a:p>
            <a:pPr eaLnBrk="1" hangingPunct="1"/>
            <a:r>
              <a:rPr lang="en-US" altLang="en-US"/>
              <a:t>NOAA-20       	     2.68	                         1.48	</a:t>
            </a:r>
          </a:p>
          <a:p>
            <a:pPr eaLnBrk="1" hangingPunct="1"/>
            <a:r>
              <a:rPr lang="en-US" altLang="en-US"/>
              <a:t>Accuracy of NOAA-20 VIIRS in terms of IceBridge : 95%, for all ice</a:t>
            </a:r>
          </a:p>
        </p:txBody>
      </p:sp>
      <p:sp>
        <p:nvSpPr>
          <p:cNvPr id="222212" name="Google Shape;680;p96">
            <a:extLst>
              <a:ext uri="{FF2B5EF4-FFF2-40B4-BE49-F238E27FC236}">
                <a16:creationId xmlns:a16="http://schemas.microsoft.com/office/drawing/2014/main" id="{3E6AC9E4-0B33-487C-2A50-A0B3390520CC}"/>
              </a:ext>
            </a:extLst>
          </p:cNvPr>
          <p:cNvSpPr txBox="1">
            <a:spLocks noGrp="1" noChangeArrowheads="1"/>
          </p:cNvSpPr>
          <p:nvPr>
            <p:ph type="title"/>
          </p:nvPr>
        </p:nvSpPr>
        <p:spPr>
          <a:xfrm>
            <a:off x="2577948" y="142876"/>
            <a:ext cx="6523192" cy="925513"/>
          </a:xfrm>
        </p:spPr>
        <p:txBody>
          <a:bodyPr spcFirstLastPara="1" wrap="square" lIns="0" tIns="0" rIns="0" bIns="0" anchor="t" anchorCtr="0">
            <a:noAutofit/>
          </a:bodyPr>
          <a:lstStyle/>
          <a:p>
            <a:pPr eaLnBrk="1" hangingPunct="1">
              <a:spcBef>
                <a:spcPct val="0"/>
              </a:spcBef>
              <a:spcAft>
                <a:spcPct val="0"/>
              </a:spcAft>
              <a:buSzPts val="2000"/>
            </a:pPr>
            <a:r>
              <a:rPr lang="en-US" altLang="en-US" dirty="0">
                <a:solidFill>
                  <a:srgbClr val="FFFFFF"/>
                </a:solidFill>
                <a:latin typeface="Calibri" panose="020F0502020204030204" pitchFamily="34" charset="0"/>
                <a:cs typeface="Calibri" panose="020F0502020204030204" pitchFamily="34" charset="0"/>
                <a:sym typeface="Arial" panose="020B0604020202020204" pitchFamily="34" charset="0"/>
              </a:rPr>
              <a:t>Additional Algorithm Verification:</a:t>
            </a:r>
            <a:r>
              <a:rPr lang="en-US" altLang="en-US" dirty="0">
                <a:solidFill>
                  <a:srgbClr val="FFFFFF"/>
                </a:solidFill>
                <a:latin typeface="Calibri" panose="020F0502020204030204" pitchFamily="34" charset="0"/>
                <a:cs typeface="Calibri" panose="020F0502020204030204" pitchFamily="34" charset="0"/>
                <a:sym typeface="Calibri" panose="020F0502020204030204" pitchFamily="34" charset="0"/>
              </a:rPr>
              <a:t> </a:t>
            </a:r>
            <a:r>
              <a:rPr lang="en-US" altLang="en-US" dirty="0">
                <a:solidFill>
                  <a:srgbClr val="FFFFFF"/>
                </a:solidFill>
                <a:latin typeface="Calibri" panose="020F0502020204030204" pitchFamily="34" charset="0"/>
                <a:cs typeface="Calibri" panose="020F0502020204030204" pitchFamily="34" charset="0"/>
                <a:sym typeface="Arial" panose="020B0604020202020204" pitchFamily="34" charset="0"/>
              </a:rPr>
              <a:t>VIIRS vs IceBridge</a:t>
            </a:r>
            <a:endParaRPr lang="en-US" altLang="en-US" dirty="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pic>
        <p:nvPicPr>
          <p:cNvPr id="222213" name="Picture 5">
            <a:extLst>
              <a:ext uri="{FF2B5EF4-FFF2-40B4-BE49-F238E27FC236}">
                <a16:creationId xmlns:a16="http://schemas.microsoft.com/office/drawing/2014/main" id="{2D2E03D6-85E8-94FD-F4A1-5847960175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3289" y="1526662"/>
            <a:ext cx="3305175" cy="290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54EE55B8-440C-2C39-8F75-D95960133690}"/>
              </a:ext>
            </a:extLst>
          </p:cNvPr>
          <p:cNvSpPr txBox="1">
            <a:spLocks noChangeArrowheads="1"/>
          </p:cNvSpPr>
          <p:nvPr/>
        </p:nvSpPr>
        <p:spPr bwMode="auto">
          <a:xfrm>
            <a:off x="9831389" y="6269264"/>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marR="0" lvl="0" algn="l" rtl="0">
              <a:lnSpc>
                <a:spcPct val="100000"/>
              </a:lnSpc>
              <a:spcBef>
                <a:spcPts val="0"/>
              </a:spcBef>
              <a:spcAft>
                <a:spcPts val="0"/>
              </a:spcAft>
              <a:defRPr lang="en-US"/>
            </a:defPPr>
            <a:lvl1pPr marR="0" lvl="0" algn="r" rtl="0" eaLnBrk="1" fontAlgn="base" hangingPunct="1">
              <a:lnSpc>
                <a:spcPct val="100000"/>
              </a:lnSpc>
              <a:spcBef>
                <a:spcPct val="0"/>
              </a:spcBef>
              <a:spcAft>
                <a:spcPct val="0"/>
              </a:spcAft>
              <a:buClr>
                <a:srgbClr val="000000"/>
              </a:buClr>
              <a:buSzPct val="25000"/>
              <a:buFont typeface="Arial"/>
              <a:defRPr sz="1200" b="0" i="0" u="none" strike="noStrike" kern="1200" cap="none">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marR="0" lvl="1" algn="l" rtl="0" eaLnBrk="0" fontAlgn="base" hangingPunct="0">
              <a:lnSpc>
                <a:spcPct val="100000"/>
              </a:lnSpc>
              <a:spcBef>
                <a:spcPct val="0"/>
              </a:spcBef>
              <a:spcAft>
                <a:spcPct val="0"/>
              </a:spcAft>
              <a:buClr>
                <a:srgbClr val="000000"/>
              </a:buClr>
              <a:buFont typeface="Arial"/>
              <a:defRPr sz="1400" b="0" i="0" u="none" strike="noStrike" kern="1200" cap="none">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marR="0" lvl="2" algn="l" rtl="0" eaLnBrk="0" fontAlgn="base" hangingPunct="0">
              <a:lnSpc>
                <a:spcPct val="100000"/>
              </a:lnSpc>
              <a:spcBef>
                <a:spcPct val="0"/>
              </a:spcBef>
              <a:spcAft>
                <a:spcPct val="0"/>
              </a:spcAft>
              <a:buClr>
                <a:srgbClr val="000000"/>
              </a:buClr>
              <a:buFont typeface="Arial"/>
              <a:defRPr sz="1400" b="0" i="0" u="none" strike="noStrike" kern="1200" cap="none">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marR="0" lvl="3" algn="l" rtl="0" eaLnBrk="0" fontAlgn="base" hangingPunct="0">
              <a:lnSpc>
                <a:spcPct val="100000"/>
              </a:lnSpc>
              <a:spcBef>
                <a:spcPct val="0"/>
              </a:spcBef>
              <a:spcAft>
                <a:spcPct val="0"/>
              </a:spcAft>
              <a:buClr>
                <a:srgbClr val="000000"/>
              </a:buClr>
              <a:buFont typeface="Arial"/>
              <a:defRPr sz="1400" b="0" i="0" u="none" strike="noStrike" kern="1200" cap="none">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marR="0" lvl="4" algn="l" rtl="0" eaLnBrk="0" fontAlgn="base" hangingPunct="0">
              <a:lnSpc>
                <a:spcPct val="100000"/>
              </a:lnSpc>
              <a:spcBef>
                <a:spcPct val="0"/>
              </a:spcBef>
              <a:spcAft>
                <a:spcPct val="0"/>
              </a:spcAft>
              <a:buClr>
                <a:srgbClr val="000000"/>
              </a:buClr>
              <a:buFont typeface="Arial"/>
              <a:defRPr sz="1400" b="0" i="0" u="none" strike="noStrike" kern="1200" cap="none">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marR="0" lvl="5"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marR="0" lvl="6"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marR="0" lvl="7"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marR="0" lvl="8" algn="l" defTabSz="914400" rtl="0" eaLnBrk="1" latinLnBrk="0" hangingPunct="1">
              <a:lnSpc>
                <a:spcPct val="100000"/>
              </a:lnSpc>
              <a:spcBef>
                <a:spcPts val="0"/>
              </a:spcBef>
              <a:spcAft>
                <a:spcPts val="0"/>
              </a:spcAft>
              <a:buClr>
                <a:srgbClr val="000000"/>
              </a:buClr>
              <a:buFont typeface="Arial"/>
              <a:defRPr sz="1400" b="0" i="0" u="none" strike="noStrike" kern="1200" cap="none">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fld id="{5F1F93EE-331C-894D-8454-4B51D8AA6705}" type="slidenum">
              <a:rPr lang="en-US" altLang="en-US" smtClean="0"/>
              <a:pPr/>
              <a:t>62</a:t>
            </a:fld>
            <a:endParaRPr lang="en-US"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D87D71-D4C7-6D77-B884-CB2AD556FE91}"/>
              </a:ext>
            </a:extLst>
          </p:cNvPr>
          <p:cNvSpPr>
            <a:spLocks noGrp="1"/>
          </p:cNvSpPr>
          <p:nvPr>
            <p:ph type="title"/>
          </p:nvPr>
        </p:nvSpPr>
        <p:spPr/>
        <p:txBody>
          <a:bodyPr/>
          <a:lstStyle/>
          <a:p>
            <a:pPr eaLnBrk="1" hangingPunct="1">
              <a:defRPr/>
            </a:pPr>
            <a:r>
              <a:rPr lang="en-US" dirty="0">
                <a:cs typeface="Calibri" panose="020F0502020204030204" pitchFamily="34" charset="0"/>
              </a:rPr>
              <a:t>Provisional Maturity Assessment</a:t>
            </a:r>
          </a:p>
        </p:txBody>
      </p:sp>
      <p:sp>
        <p:nvSpPr>
          <p:cNvPr id="3" name="Text Placeholder 2">
            <a:extLst>
              <a:ext uri="{FF2B5EF4-FFF2-40B4-BE49-F238E27FC236}">
                <a16:creationId xmlns:a16="http://schemas.microsoft.com/office/drawing/2014/main" id="{0E9F3994-AD93-6ECF-8F4C-59EE877820FA}"/>
              </a:ext>
            </a:extLst>
          </p:cNvPr>
          <p:cNvSpPr>
            <a:spLocks noGrp="1"/>
          </p:cNvSpPr>
          <p:nvPr>
            <p:ph type="body" idx="1"/>
          </p:nvPr>
        </p:nvSpPr>
        <p:spPr/>
        <p:txBody>
          <a:bodyPr/>
          <a:lstStyle/>
          <a:p>
            <a:pPr eaLnBrk="1" fontAlgn="ctr" hangingPunct="1">
              <a:defRPr/>
            </a:pPr>
            <a:r>
              <a:rPr lang="en-US" dirty="0"/>
              <a:t>GOES-18 Ice Age/Thickness Provisional PS-PVR</a:t>
            </a:r>
          </a:p>
        </p:txBody>
      </p:sp>
      <p:sp>
        <p:nvSpPr>
          <p:cNvPr id="223235" name="Slide Number Placeholder 4">
            <a:extLst>
              <a:ext uri="{FF2B5EF4-FFF2-40B4-BE49-F238E27FC236}">
                <a16:creationId xmlns:a16="http://schemas.microsoft.com/office/drawing/2014/main" id="{3C8A1850-EB8A-0C66-6FDB-7001DD2C1383}"/>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29C93CE1-7A20-3840-8E60-89D335B0DFAA}" type="slidenum">
              <a:rPr lang="en-US" altLang="en-US" sz="1200">
                <a:solidFill>
                  <a:srgbClr val="FFFFFF"/>
                </a:solidFill>
                <a:latin typeface="Arial" panose="020B0604020202020204" pitchFamily="34" charset="0"/>
              </a:rPr>
              <a:pPr>
                <a:spcBef>
                  <a:spcPct val="0"/>
                </a:spcBef>
                <a:buFontTx/>
                <a:buNone/>
              </a:pPr>
              <a:t>63</a:t>
            </a:fld>
            <a:endParaRPr lang="en-US" altLang="en-US" sz="1200">
              <a:solidFill>
                <a:srgbClr val="FFFFFF"/>
              </a:solidFill>
              <a:latin typeface="Arial" panose="020B0604020202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a:extLst>
              <a:ext uri="{FF2B5EF4-FFF2-40B4-BE49-F238E27FC236}">
                <a16:creationId xmlns:a16="http://schemas.microsoft.com/office/drawing/2014/main" id="{AA7CC9CD-9109-CC9F-D77B-F17E4A74BDDA}"/>
              </a:ext>
            </a:extLst>
          </p:cNvPr>
          <p:cNvSpPr txBox="1">
            <a:spLocks noGrp="1"/>
          </p:cNvSpPr>
          <p:nvPr>
            <p:ph type="title"/>
          </p:nvPr>
        </p:nvSpPr>
        <p:spPr>
          <a:xfrm>
            <a:off x="3124201" y="227014"/>
            <a:ext cx="5961063" cy="852487"/>
          </a:xfrm>
        </p:spPr>
        <p:txBody>
          <a:bodyPr anchor="ctr">
            <a:noAutofit/>
          </a:bodyPr>
          <a:lstStyle/>
          <a:p>
            <a:pPr algn="ctr" eaLnBrk="1" hangingPunct="1">
              <a:buSzPct val="25000"/>
              <a:defRPr/>
            </a:pPr>
            <a:r>
              <a:rPr lang="en" sz="3600" dirty="0">
                <a:solidFill>
                  <a:schemeClr val="bg1"/>
                </a:solidFill>
                <a:latin typeface="+mn-lt"/>
              </a:rPr>
              <a:t>Provisional Validation</a:t>
            </a:r>
          </a:p>
        </p:txBody>
      </p:sp>
      <p:sp>
        <p:nvSpPr>
          <p:cNvPr id="224258" name="Shape 201">
            <a:extLst>
              <a:ext uri="{FF2B5EF4-FFF2-40B4-BE49-F238E27FC236}">
                <a16:creationId xmlns:a16="http://schemas.microsoft.com/office/drawing/2014/main" id="{5C7F24C0-FB1B-4DD4-43A9-3EFCCAE5F6C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Clr>
                <a:srgbClr val="FFFFFF"/>
              </a:buClr>
              <a:buFont typeface="Arial" panose="020B0604020202020204" pitchFamily="34" charset="0"/>
              <a:buNone/>
            </a:pPr>
            <a:fld id="{6E661C43-E39C-ED4B-ADD2-8FB523F8E33D}" type="slidenum">
              <a:rPr lang="en-US" altLang="en-US" sz="1400">
                <a:solidFill>
                  <a:srgbClr val="FFFFFF"/>
                </a:solidFill>
                <a:latin typeface="Arial" panose="020B0604020202020204" pitchFamily="34" charset="0"/>
              </a:rPr>
              <a:pPr>
                <a:spcBef>
                  <a:spcPct val="0"/>
                </a:spcBef>
                <a:buClr>
                  <a:srgbClr val="FFFFFF"/>
                </a:buClr>
                <a:buFont typeface="Arial" panose="020B0604020202020204" pitchFamily="34" charset="0"/>
                <a:buNone/>
              </a:pPr>
              <a:t>64</a:t>
            </a:fld>
            <a:endParaRPr lang="en-US" altLang="en-US" sz="1400">
              <a:solidFill>
                <a:srgbClr val="FFFFFF"/>
              </a:solidFill>
              <a:latin typeface="Arial" panose="020B0604020202020204" pitchFamily="34" charset="0"/>
            </a:endParaRPr>
          </a:p>
        </p:txBody>
      </p:sp>
      <p:graphicFrame>
        <p:nvGraphicFramePr>
          <p:cNvPr id="202" name="Shape 202">
            <a:extLst>
              <a:ext uri="{FF2B5EF4-FFF2-40B4-BE49-F238E27FC236}">
                <a16:creationId xmlns:a16="http://schemas.microsoft.com/office/drawing/2014/main" id="{946F59BC-21A7-0486-38A8-A9256F7D3993}"/>
              </a:ext>
            </a:extLst>
          </p:cNvPr>
          <p:cNvGraphicFramePr>
            <a:graphicFrameLocks noGrp="1"/>
          </p:cNvGraphicFramePr>
          <p:nvPr/>
        </p:nvGraphicFramePr>
        <p:xfrm>
          <a:off x="1760538" y="1104900"/>
          <a:ext cx="8686800" cy="5577888"/>
        </p:xfrm>
        <a:graphic>
          <a:graphicData uri="http://schemas.openxmlformats.org/drawingml/2006/table">
            <a:tbl>
              <a:tblPr/>
              <a:tblGrid>
                <a:gridCol w="57150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tblGrid>
              <a:tr h="457181">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
                          <a:srgbClr val="FFFFFF"/>
                        </a:buClr>
                        <a:buSzPct val="25000"/>
                        <a:buFont typeface="Arial" panose="020B0604020202020204" pitchFamily="34" charset="0"/>
                        <a:buNone/>
                        <a:tabLst/>
                      </a:pPr>
                      <a:r>
                        <a:rPr kumimoji="0" lang="en-US" altLang="en-US" sz="2400" b="1" i="0" u="none" strike="noStrike" cap="none" normalizeH="0" baseline="0">
                          <a:ln>
                            <a:noFill/>
                          </a:ln>
                          <a:solidFill>
                            <a:srgbClr val="FFFFFF"/>
                          </a:solidFill>
                          <a:effectLst/>
                          <a:latin typeface="Calibri" panose="020F0502020204030204" pitchFamily="34" charset="0"/>
                          <a:cs typeface="Arial" panose="020B0604020202020204" pitchFamily="34" charset="0"/>
                          <a:sym typeface="Arial" panose="020B0604020202020204" pitchFamily="34" charset="0"/>
                        </a:rPr>
                        <a:t>End State</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
                          <a:srgbClr val="FFFFFF"/>
                        </a:buClr>
                        <a:buSzPct val="25000"/>
                        <a:buFont typeface="Arial" panose="020B0604020202020204" pitchFamily="34" charset="0"/>
                        <a:buNone/>
                        <a:tabLst/>
                      </a:pPr>
                      <a:r>
                        <a:rPr kumimoji="0" lang="en-US" altLang="en-US" sz="2400" b="1" i="0" u="none" strike="noStrike" cap="none" normalizeH="0" baseline="0">
                          <a:ln>
                            <a:noFill/>
                          </a:ln>
                          <a:solidFill>
                            <a:srgbClr val="FFFFFF"/>
                          </a:solidFill>
                          <a:effectLst/>
                          <a:latin typeface="Calibri" panose="020F0502020204030204" pitchFamily="34" charset="0"/>
                          <a:cs typeface="Arial" panose="020B0604020202020204" pitchFamily="34" charset="0"/>
                          <a:sym typeface="Arial" panose="020B0604020202020204" pitchFamily="34" charset="0"/>
                        </a:rPr>
                        <a:t>Assessment</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914347">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Product performance has been demonstrated through analysis of independent measurements obtained from data sources, periods, and associated field campaign efforts.</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A limited, but not small, set of product examples have been evaluated.</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extLst>
                  <a:ext uri="{0D108BD9-81ED-4DB2-BD59-A6C34878D82A}">
                    <a16:rowId xmlns:a16="http://schemas.microsoft.com/office/drawing/2014/main" val="10001"/>
                  </a:ext>
                </a:extLst>
              </a:tr>
              <a:tr h="914347">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Product analysis is sufficient to communicate product performance to users relative to expectations (Performance Baseline).</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True</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extLst>
                  <a:ext uri="{0D108BD9-81ED-4DB2-BD59-A6C34878D82A}">
                    <a16:rowId xmlns:a16="http://schemas.microsoft.com/office/drawing/2014/main" val="10002"/>
                  </a:ext>
                </a:extLst>
              </a:tr>
              <a:tr h="1463568">
                <a:tc>
                  <a:txBody>
                    <a:bodyPr/>
                    <a:lstStyle>
                      <a:lvl1pPr>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Documentation of product performance exists that includes recommended remediation strategies for all uncertainties and weaknesses. Any algorithm changes associated with severe anomalies have been documented, implemented, tested, and shared with the user community.</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There are no anomalies or significant weaknesses.</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extLst>
                  <a:ext uri="{0D108BD9-81ED-4DB2-BD59-A6C34878D82A}">
                    <a16:rowId xmlns:a16="http://schemas.microsoft.com/office/drawing/2014/main" val="10003"/>
                  </a:ext>
                </a:extLst>
              </a:tr>
              <a:tr h="914347">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rgbClr val="FFFFFF"/>
                        </a:buClr>
                        <a:buSzPct val="100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Testing has been fully documented.</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This slide set is the documentation for test results.</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FD7E7"/>
                    </a:solidFill>
                  </a:tcPr>
                </a:tc>
                <a:extLst>
                  <a:ext uri="{0D108BD9-81ED-4DB2-BD59-A6C34878D82A}">
                    <a16:rowId xmlns:a16="http://schemas.microsoft.com/office/drawing/2014/main" val="10004"/>
                  </a:ext>
                </a:extLst>
              </a:tr>
              <a:tr h="640047">
                <a:tc>
                  <a:txBody>
                    <a:bodyPr/>
                    <a:lstStyle>
                      <a:lvl1pPr>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
                          <a:srgbClr val="000000"/>
                        </a:buClr>
                        <a:buSzPct val="25000"/>
                        <a:buFont typeface="Arial" panose="020B0604020202020204" pitchFamily="34" charset="0"/>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Product is ready for operational use and for use in comprehensive cal/val activities and product optimization.</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tc>
                  <a:txBody>
                    <a:bodyPr/>
                    <a:lstStyle>
                      <a:lvl1pPr defTabSz="457200">
                        <a:spcBef>
                          <a:spcPct val="20000"/>
                        </a:spcBef>
                        <a:buFont typeface="Wingdings" pitchFamily="2" charset="2"/>
                        <a:defRPr sz="2800">
                          <a:solidFill>
                            <a:schemeClr val="bg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defRPr sz="2400">
                          <a:solidFill>
                            <a:schemeClr val="bg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defRPr sz="2000">
                          <a:solidFill>
                            <a:schemeClr val="bg1"/>
                          </a:solidFill>
                          <a:latin typeface="Calibri" panose="020F0502020204030204" pitchFamily="34" charset="0"/>
                          <a:ea typeface="MS PGothic" panose="020B0600070205080204" pitchFamily="34" charset="-128"/>
                        </a:defRPr>
                      </a:lvl3pPr>
                      <a:lvl4pPr marL="1600200" indent="-228600" defTabSz="457200">
                        <a:spcBef>
                          <a:spcPct val="20000"/>
                        </a:spcBef>
                        <a:buFont typeface="Courier New" panose="02070309020205020404" pitchFamily="49" charset="0"/>
                        <a:defRPr>
                          <a:solidFill>
                            <a:schemeClr val="bg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defRPr>
                          <a:solidFill>
                            <a:schemeClr val="bg1"/>
                          </a:solidFill>
                          <a:latin typeface="Calibri" panose="020F0502020204030204" pitchFamily="34" charset="0"/>
                          <a:ea typeface="MS PGothic"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rPr>
                        <a:t>True</a:t>
                      </a:r>
                    </a:p>
                  </a:txBody>
                  <a:tcPr marL="91450" marR="91450" marT="45724" marB="45724"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4"/>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64044-3606-3234-412C-1127C217EA6E}"/>
              </a:ext>
            </a:extLst>
          </p:cNvPr>
          <p:cNvSpPr>
            <a:spLocks noGrp="1"/>
          </p:cNvSpPr>
          <p:nvPr>
            <p:ph type="title"/>
          </p:nvPr>
        </p:nvSpPr>
        <p:spPr/>
        <p:txBody>
          <a:bodyPr/>
          <a:lstStyle/>
          <a:p>
            <a:pPr eaLnBrk="1" hangingPunct="1">
              <a:defRPr/>
            </a:pPr>
            <a:r>
              <a:rPr lang="en-US" dirty="0">
                <a:cs typeface="Calibri" panose="020F0502020204030204" pitchFamily="34" charset="0"/>
              </a:rPr>
              <a:t>Path to full validation</a:t>
            </a:r>
          </a:p>
        </p:txBody>
      </p:sp>
      <p:sp>
        <p:nvSpPr>
          <p:cNvPr id="3" name="Text Placeholder 2">
            <a:extLst>
              <a:ext uri="{FF2B5EF4-FFF2-40B4-BE49-F238E27FC236}">
                <a16:creationId xmlns:a16="http://schemas.microsoft.com/office/drawing/2014/main" id="{1640F531-98B7-3DE4-783A-22B44276F591}"/>
              </a:ext>
            </a:extLst>
          </p:cNvPr>
          <p:cNvSpPr>
            <a:spLocks noGrp="1"/>
          </p:cNvSpPr>
          <p:nvPr>
            <p:ph type="body" idx="1"/>
          </p:nvPr>
        </p:nvSpPr>
        <p:spPr/>
        <p:txBody>
          <a:bodyPr/>
          <a:lstStyle/>
          <a:p>
            <a:pPr eaLnBrk="1" fontAlgn="ctr" hangingPunct="1">
              <a:defRPr/>
            </a:pPr>
            <a:r>
              <a:rPr lang="en-US" dirty="0"/>
              <a:t>GOES-18 ABI Ice Age/Thickness  Provisional PS-PVR</a:t>
            </a:r>
          </a:p>
        </p:txBody>
      </p:sp>
      <p:sp>
        <p:nvSpPr>
          <p:cNvPr id="226307" name="Slide Number Placeholder 4">
            <a:extLst>
              <a:ext uri="{FF2B5EF4-FFF2-40B4-BE49-F238E27FC236}">
                <a16:creationId xmlns:a16="http://schemas.microsoft.com/office/drawing/2014/main" id="{3562C102-5B58-CFD8-4394-05FD58274735}"/>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53D53512-95BE-6748-9DA8-276592152DD6}" type="slidenum">
              <a:rPr lang="en-US" altLang="en-US" sz="1200">
                <a:solidFill>
                  <a:srgbClr val="FFFFFF"/>
                </a:solidFill>
                <a:latin typeface="Arial" panose="020B0604020202020204" pitchFamily="34" charset="0"/>
              </a:rPr>
              <a:pPr>
                <a:spcBef>
                  <a:spcPct val="0"/>
                </a:spcBef>
                <a:buFontTx/>
                <a:buNone/>
              </a:pPr>
              <a:t>65</a:t>
            </a:fld>
            <a:endParaRPr lang="en-US" altLang="en-US" sz="1200">
              <a:solidFill>
                <a:srgbClr val="FFFFFF"/>
              </a:solidFill>
              <a:latin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Shape 519">
            <a:extLst>
              <a:ext uri="{FF2B5EF4-FFF2-40B4-BE49-F238E27FC236}">
                <a16:creationId xmlns:a16="http://schemas.microsoft.com/office/drawing/2014/main" id="{AA4F0138-B0A2-EE1D-4EC5-16830A12455D}"/>
              </a:ext>
            </a:extLst>
          </p:cNvPr>
          <p:cNvSpPr>
            <a:spLocks noGrp="1" noChangeArrowheads="1"/>
          </p:cNvSpPr>
          <p:nvPr>
            <p:ph type="title"/>
          </p:nvPr>
        </p:nvSpPr>
        <p:spPr>
          <a:xfrm>
            <a:off x="1981200" y="50800"/>
            <a:ext cx="8229600" cy="1143000"/>
          </a:xfrm>
        </p:spPr>
        <p:txBody>
          <a:bodyPr spcFirstLastPara="1" wrap="square" lIns="91425" tIns="45700" rIns="91425" bIns="45700" anchor="ctr" anchorCtr="0">
            <a:noAutofit/>
          </a:bodyPr>
          <a:lstStyle/>
          <a:p>
            <a:pPr eaLnBrk="1" hangingPunct="1">
              <a:spcBef>
                <a:spcPct val="0"/>
              </a:spcBef>
              <a:spcAft>
                <a:spcPct val="0"/>
              </a:spcAft>
              <a:buSzPct val="25000"/>
            </a:pPr>
            <a:r>
              <a:rPr lang="en-US" altLang="en-US" dirty="0">
                <a:solidFill>
                  <a:srgbClr val="FFFFFF"/>
                </a:solidFill>
                <a:latin typeface="Calibri" panose="020F0502020204030204" pitchFamily="34" charset="0"/>
                <a:ea typeface="MS PGothic" panose="020B0600070205080204" pitchFamily="34" charset="-128"/>
                <a:sym typeface="Calibri" panose="020F0502020204030204" pitchFamily="34" charset="0"/>
              </a:rPr>
              <a:t>Path to Full Maturity</a:t>
            </a:r>
          </a:p>
        </p:txBody>
      </p:sp>
      <p:sp>
        <p:nvSpPr>
          <p:cNvPr id="227330" name="Shape 520">
            <a:extLst>
              <a:ext uri="{FF2B5EF4-FFF2-40B4-BE49-F238E27FC236}">
                <a16:creationId xmlns:a16="http://schemas.microsoft.com/office/drawing/2014/main" id="{9A00A9B7-61DE-0E80-12A2-51D264DD7BE7}"/>
              </a:ext>
            </a:extLst>
          </p:cNvPr>
          <p:cNvSpPr>
            <a:spLocks noGrp="1" noChangeArrowheads="1"/>
          </p:cNvSpPr>
          <p:nvPr>
            <p:ph type="body" idx="1"/>
          </p:nvPr>
        </p:nvSpPr>
        <p:spPr>
          <a:xfrm>
            <a:off x="1251632" y="1709737"/>
            <a:ext cx="10091282" cy="3386245"/>
          </a:xfrm>
        </p:spPr>
        <p:txBody>
          <a:bodyPr spcFirstLastPara="1" wrap="square" lIns="91425" tIns="45700" rIns="91425" bIns="45700" anchor="t" anchorCtr="0">
            <a:noAutofit/>
          </a:bodyPr>
          <a:lstStyle/>
          <a:p>
            <a:pPr marL="233363" indent="-233363">
              <a:spcBef>
                <a:spcPct val="0"/>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We expect to carry out the same activities for future maturity review</a:t>
            </a:r>
          </a:p>
          <a:p>
            <a:pPr marL="690563" lvl="1" indent="-231775">
              <a:spcBef>
                <a:spcPts val="363"/>
              </a:spcBef>
              <a:spcAft>
                <a:spcPct val="0"/>
              </a:spcAft>
              <a:buClr>
                <a:srgbClr val="FFFFFF"/>
              </a:buClr>
              <a:buSzTx/>
              <a:buFont typeface="Arial" panose="020B0604020202020204" pitchFamily="34" charset="0"/>
              <a:buChar char="–"/>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The collection of Ground System ice products will continue. </a:t>
            </a:r>
          </a:p>
          <a:p>
            <a:pPr marL="690563" lvl="1" indent="-231775">
              <a:spcBef>
                <a:spcPts val="363"/>
              </a:spcBef>
              <a:spcAft>
                <a:spcPct val="0"/>
              </a:spcAft>
              <a:buClr>
                <a:srgbClr val="FFFFFF"/>
              </a:buClr>
              <a:buSzTx/>
              <a:buFont typeface="Arial" panose="020B0604020202020204" pitchFamily="34" charset="0"/>
              <a:buChar char="–"/>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Case studies will be carried out.</a:t>
            </a:r>
          </a:p>
          <a:p>
            <a:pPr marL="690563" lvl="1" indent="-231775">
              <a:spcBef>
                <a:spcPts val="363"/>
              </a:spcBef>
              <a:spcAft>
                <a:spcPct val="0"/>
              </a:spcAft>
              <a:buClr>
                <a:srgbClr val="FFFFFF"/>
              </a:buClr>
              <a:buSzTx/>
              <a:buFont typeface="Arial" panose="020B0604020202020204" pitchFamily="34" charset="0"/>
              <a:buChar char="–"/>
            </a:pPr>
            <a:r>
              <a:rPr lang="en-US" altLang="en-US" sz="2000" dirty="0">
                <a:solidFill>
                  <a:srgbClr val="FFFFFF"/>
                </a:solidFill>
                <a:latin typeface="Calibri" panose="020F0502020204030204" pitchFamily="34" charset="0"/>
                <a:ea typeface="MS PGothic" panose="020B0600070205080204" pitchFamily="34" charset="-128"/>
                <a:sym typeface="Calibri" panose="020F0502020204030204" pitchFamily="34" charset="0"/>
              </a:rPr>
              <a:t>Validation employing data from other satellites (GOES-16, VIIRS, CryoSat-2, ICESat-2), aircraft (IceBridge), and in situ measurements will continue.</a:t>
            </a:r>
            <a:endPar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endParaRPr>
          </a:p>
          <a:p>
            <a:pPr marL="233363" indent="-233363">
              <a:spcBef>
                <a:spcPts val="363"/>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Install, test, and review the Enterprise algorithms.</a:t>
            </a:r>
          </a:p>
        </p:txBody>
      </p:sp>
      <p:sp>
        <p:nvSpPr>
          <p:cNvPr id="227331" name="Slide Number Placeholder 5">
            <a:extLst>
              <a:ext uri="{FF2B5EF4-FFF2-40B4-BE49-F238E27FC236}">
                <a16:creationId xmlns:a16="http://schemas.microsoft.com/office/drawing/2014/main" id="{793C16AB-4136-D2E7-522A-C818CD318512}"/>
              </a:ext>
            </a:extLst>
          </p:cNvPr>
          <p:cNvSpPr>
            <a:spLocks noGrp="1" noChangeArrowheads="1"/>
          </p:cNvSpPr>
          <p:nvPr>
            <p:ph type="sldNum" sz="quarter" idx="12"/>
          </p:nvPr>
        </p:nvSpPr>
        <p:spPr bwMode="auto">
          <a:xfrm>
            <a:off x="9699171" y="6214836"/>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SzPct val="25000"/>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FontTx/>
              <a:buNone/>
            </a:pPr>
            <a:fld id="{42E15F60-1F46-6847-87BF-B8B4B2F0DF42}" type="slidenum">
              <a:rPr lang="en-US" altLang="en-US" smtClean="0"/>
              <a:pPr>
                <a:spcBef>
                  <a:spcPct val="0"/>
                </a:spcBef>
                <a:buFontTx/>
                <a:buNone/>
              </a:pPr>
              <a:t>66</a:t>
            </a:fld>
            <a:endParaRPr lang="en-US" altLang="en-US" sz="1200">
              <a:solidFill>
                <a:srgbClr val="FFFFFF"/>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25B89-0CB7-FE08-D2C6-D7A8E8F86A29}"/>
              </a:ext>
            </a:extLst>
          </p:cNvPr>
          <p:cNvSpPr>
            <a:spLocks noGrp="1"/>
          </p:cNvSpPr>
          <p:nvPr>
            <p:ph type="title"/>
          </p:nvPr>
        </p:nvSpPr>
        <p:spPr/>
        <p:txBody>
          <a:bodyPr/>
          <a:lstStyle/>
          <a:p>
            <a:pPr eaLnBrk="1" hangingPunct="1">
              <a:defRPr/>
            </a:pPr>
            <a:r>
              <a:rPr lang="en-US" dirty="0">
                <a:cs typeface="Calibri" panose="020F0502020204030204" pitchFamily="34" charset="0"/>
              </a:rPr>
              <a:t>Summary &amp; Recommendations</a:t>
            </a:r>
          </a:p>
        </p:txBody>
      </p:sp>
      <p:sp>
        <p:nvSpPr>
          <p:cNvPr id="3" name="Text Placeholder 2">
            <a:extLst>
              <a:ext uri="{FF2B5EF4-FFF2-40B4-BE49-F238E27FC236}">
                <a16:creationId xmlns:a16="http://schemas.microsoft.com/office/drawing/2014/main" id="{7E4EBD2A-A743-A3CD-6EBA-6A46A5B5E98F}"/>
              </a:ext>
            </a:extLst>
          </p:cNvPr>
          <p:cNvSpPr>
            <a:spLocks noGrp="1"/>
          </p:cNvSpPr>
          <p:nvPr>
            <p:ph type="body" idx="1"/>
          </p:nvPr>
        </p:nvSpPr>
        <p:spPr/>
        <p:txBody>
          <a:bodyPr/>
          <a:lstStyle/>
          <a:p>
            <a:pPr eaLnBrk="1" fontAlgn="ctr" hangingPunct="1">
              <a:defRPr/>
            </a:pPr>
            <a:r>
              <a:rPr lang="en-US" dirty="0"/>
              <a:t>GOES-18 ABI Ice Age/Thickness Provisional PS-PVR</a:t>
            </a:r>
          </a:p>
        </p:txBody>
      </p:sp>
      <p:sp>
        <p:nvSpPr>
          <p:cNvPr id="229379" name="Slide Number Placeholder 4">
            <a:extLst>
              <a:ext uri="{FF2B5EF4-FFF2-40B4-BE49-F238E27FC236}">
                <a16:creationId xmlns:a16="http://schemas.microsoft.com/office/drawing/2014/main" id="{B49B267E-B7BB-06B6-D893-86637AF427DA}"/>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96C87FB5-A741-BD4E-B33E-040DBA1D0E81}" type="slidenum">
              <a:rPr lang="en-US" altLang="en-US" sz="1200">
                <a:solidFill>
                  <a:srgbClr val="FFFFFF"/>
                </a:solidFill>
                <a:latin typeface="Arial" panose="020B0604020202020204" pitchFamily="34" charset="0"/>
              </a:rPr>
              <a:pPr>
                <a:spcBef>
                  <a:spcPct val="0"/>
                </a:spcBef>
                <a:buFontTx/>
                <a:buNone/>
              </a:pPr>
              <a:t>67</a:t>
            </a:fld>
            <a:endParaRPr lang="en-US" altLang="en-US" sz="1200">
              <a:solidFill>
                <a:srgbClr val="FFFFFF"/>
              </a:solidFill>
              <a:latin typeface="Arial" panose="020B0604020202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Title 1">
            <a:extLst>
              <a:ext uri="{FF2B5EF4-FFF2-40B4-BE49-F238E27FC236}">
                <a16:creationId xmlns:a16="http://schemas.microsoft.com/office/drawing/2014/main" id="{ECA2B718-1D53-BA59-7D22-109E9C34B2DE}"/>
              </a:ext>
            </a:extLst>
          </p:cNvPr>
          <p:cNvSpPr>
            <a:spLocks noGrp="1" noChangeArrowheads="1"/>
          </p:cNvSpPr>
          <p:nvPr>
            <p:ph type="title"/>
          </p:nvPr>
        </p:nvSpPr>
        <p:spPr>
          <a:xfrm>
            <a:off x="1981200" y="-46038"/>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dirty="0">
                <a:solidFill>
                  <a:schemeClr val="bg1"/>
                </a:solidFill>
                <a:latin typeface="Calibri" panose="020F0502020204030204" pitchFamily="34" charset="0"/>
                <a:ea typeface="MS PGothic" panose="020B0600070205080204" pitchFamily="34" charset="-128"/>
                <a:sym typeface="Calibri" panose="020F0502020204030204" pitchFamily="34" charset="0"/>
              </a:rPr>
              <a:t>Summary</a:t>
            </a:r>
          </a:p>
        </p:txBody>
      </p:sp>
      <p:sp>
        <p:nvSpPr>
          <p:cNvPr id="230402" name="Slide Number Placeholder 4">
            <a:extLst>
              <a:ext uri="{FF2B5EF4-FFF2-40B4-BE49-F238E27FC236}">
                <a16:creationId xmlns:a16="http://schemas.microsoft.com/office/drawing/2014/main" id="{8DDB2FF9-B016-4023-4BD1-B7C84C43BE4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 typeface="Calibri" panose="020F0502020204030204" pitchFamily="34" charset="0"/>
              <a:buNone/>
            </a:pPr>
            <a:fld id="{D1E6C04F-30DA-AA41-ACAF-25226AA2E380}" type="slidenum">
              <a:rPr lang="en-US" altLang="en-US" sz="1200">
                <a:solidFill>
                  <a:srgbClr val="FFFFFF"/>
                </a:solidFill>
              </a:rPr>
              <a:pPr>
                <a:spcBef>
                  <a:spcPct val="0"/>
                </a:spcBef>
                <a:buFont typeface="Calibri" panose="020F0502020204030204" pitchFamily="34" charset="0"/>
                <a:buNone/>
              </a:pPr>
              <a:t>68</a:t>
            </a:fld>
            <a:endParaRPr lang="en-US" altLang="en-US" sz="1200">
              <a:solidFill>
                <a:srgbClr val="FFFFFF"/>
              </a:solidFill>
            </a:endParaRPr>
          </a:p>
        </p:txBody>
      </p:sp>
      <p:sp>
        <p:nvSpPr>
          <p:cNvPr id="230403" name="Text Placeholder 5">
            <a:extLst>
              <a:ext uri="{FF2B5EF4-FFF2-40B4-BE49-F238E27FC236}">
                <a16:creationId xmlns:a16="http://schemas.microsoft.com/office/drawing/2014/main" id="{E51793D2-261F-B2E0-3ACA-2F8431CFA778}"/>
              </a:ext>
            </a:extLst>
          </p:cNvPr>
          <p:cNvSpPr>
            <a:spLocks noGrp="1" noChangeArrowheads="1"/>
          </p:cNvSpPr>
          <p:nvPr>
            <p:ph type="body" idx="1"/>
          </p:nvPr>
        </p:nvSpPr>
        <p:spPr>
          <a:xfrm>
            <a:off x="1399494" y="1672263"/>
            <a:ext cx="9638619" cy="4108787"/>
          </a:xfrm>
        </p:spPr>
        <p:txBody>
          <a:bodyPr wrap="square">
            <a:spAutoFit/>
          </a:bodyPr>
          <a:lstStyle/>
          <a:p>
            <a:pPr indent="-342900">
              <a:spcBef>
                <a:spcPts val="563"/>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With regard to the mission requirements, validating ice age categories (ice free, first-year and older ice) is simply a validation of the ice mask in the Great Lakes and Hudson Bay. Ice concentration validation showed that the ice mask has an accuracy well over 80%. That conclusion was confirmed here in all tests. </a:t>
            </a:r>
          </a:p>
          <a:p>
            <a:pPr indent="-342900">
              <a:spcBef>
                <a:spcPts val="563"/>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Given that ice age is here defined in terms of ice thickness, we have gone beyond the basic requirement by validating ice thickness itself and additional age categories through comparisons to products from NIC ice chart, IceBridge ice thickness, VIIRS ice thickness, and more in the future.</a:t>
            </a:r>
          </a:p>
          <a:p>
            <a:pPr indent="-342900">
              <a:spcBef>
                <a:spcPts val="563"/>
              </a:spcBef>
              <a:spcAft>
                <a:spcPct val="0"/>
              </a:spcAft>
              <a:buClr>
                <a:srgbClr val="FFFFFF"/>
              </a:buClr>
              <a:buSzTx/>
              <a:buFont typeface="Arial" panose="020B0604020202020204" pitchFamily="34" charset="0"/>
              <a:buChar char="•"/>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Overall, the </a:t>
            </a:r>
            <a:r>
              <a:rPr lang="en-US" altLang="en-US" sz="2400" dirty="0">
                <a:solidFill>
                  <a:srgbClr val="FFFF00"/>
                </a:solidFill>
                <a:latin typeface="Calibri" panose="020F0502020204030204" pitchFamily="34" charset="0"/>
                <a:ea typeface="MS PGothic" panose="020B0600070205080204" pitchFamily="34" charset="-128"/>
                <a:sym typeface="Calibri" panose="020F0502020204030204" pitchFamily="34" charset="0"/>
              </a:rPr>
              <a:t>GOES-18 ice age/thickness product meets the requirement</a:t>
            </a: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 </a:t>
            </a:r>
            <a:endParaRPr lang="en-US" altLang="en-US" dirty="0">
              <a:solidFill>
                <a:srgbClr val="FFFFFF"/>
              </a:solidFill>
              <a:latin typeface="Calibri" panose="020F0502020204030204" pitchFamily="34" charset="0"/>
              <a:ea typeface="MS PGothic" panose="020B0600070205080204" pitchFamily="34" charset="-128"/>
              <a:sym typeface="Calibri" panose="020F050202020403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1">
            <a:extLst>
              <a:ext uri="{FF2B5EF4-FFF2-40B4-BE49-F238E27FC236}">
                <a16:creationId xmlns:a16="http://schemas.microsoft.com/office/drawing/2014/main" id="{ABA136A3-6473-CCA7-8A1B-E8D0E4915CEA}"/>
              </a:ext>
            </a:extLst>
          </p:cNvPr>
          <p:cNvSpPr>
            <a:spLocks noGrp="1" noChangeArrowheads="1"/>
          </p:cNvSpPr>
          <p:nvPr>
            <p:ph type="title"/>
          </p:nvPr>
        </p:nvSpPr>
        <p:spPr>
          <a:xfrm>
            <a:off x="1981200" y="-46038"/>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dirty="0">
                <a:solidFill>
                  <a:schemeClr val="bg1"/>
                </a:solidFill>
                <a:latin typeface="Calibri" panose="020F0502020204030204" pitchFamily="34" charset="0"/>
                <a:ea typeface="MS PGothic" panose="020B0600070205080204" pitchFamily="34" charset="-128"/>
                <a:sym typeface="Calibri" panose="020F0502020204030204" pitchFamily="34" charset="0"/>
              </a:rPr>
              <a:t>Recommendation</a:t>
            </a:r>
          </a:p>
        </p:txBody>
      </p:sp>
      <p:sp>
        <p:nvSpPr>
          <p:cNvPr id="232450" name="Slide Number Placeholder 4">
            <a:extLst>
              <a:ext uri="{FF2B5EF4-FFF2-40B4-BE49-F238E27FC236}">
                <a16:creationId xmlns:a16="http://schemas.microsoft.com/office/drawing/2014/main" id="{DC62A16F-A9C2-4601-42BB-9BF4550A6F51}"/>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 typeface="Calibri" panose="020F0502020204030204" pitchFamily="34" charset="0"/>
              <a:buNone/>
            </a:pPr>
            <a:fld id="{2510622F-EF31-FB47-8514-094137B43C60}" type="slidenum">
              <a:rPr lang="en-US" altLang="en-US" sz="1200">
                <a:solidFill>
                  <a:srgbClr val="FFFFFF"/>
                </a:solidFill>
              </a:rPr>
              <a:pPr>
                <a:spcBef>
                  <a:spcPct val="0"/>
                </a:spcBef>
                <a:buFont typeface="Calibri" panose="020F0502020204030204" pitchFamily="34" charset="0"/>
                <a:buNone/>
              </a:pPr>
              <a:t>69</a:t>
            </a:fld>
            <a:endParaRPr lang="en-US" altLang="en-US" sz="1200">
              <a:solidFill>
                <a:srgbClr val="FFFFFF"/>
              </a:solidFill>
            </a:endParaRPr>
          </a:p>
        </p:txBody>
      </p:sp>
      <p:sp>
        <p:nvSpPr>
          <p:cNvPr id="232451" name="Text Placeholder 5">
            <a:extLst>
              <a:ext uri="{FF2B5EF4-FFF2-40B4-BE49-F238E27FC236}">
                <a16:creationId xmlns:a16="http://schemas.microsoft.com/office/drawing/2014/main" id="{4C1ACD35-97D1-9796-ECBB-C5BF640A76D5}"/>
              </a:ext>
            </a:extLst>
          </p:cNvPr>
          <p:cNvSpPr>
            <a:spLocks noGrp="1" noChangeArrowheads="1"/>
          </p:cNvSpPr>
          <p:nvPr>
            <p:ph type="body" idx="1"/>
          </p:nvPr>
        </p:nvSpPr>
        <p:spPr>
          <a:xfrm>
            <a:off x="1630362" y="1586821"/>
            <a:ext cx="9788751" cy="3970287"/>
          </a:xfrm>
        </p:spPr>
        <p:txBody>
          <a:bodyPr wrap="square">
            <a:spAutoFit/>
          </a:bodyPr>
          <a:lstStyle/>
          <a:p>
            <a:pPr marL="0" indent="0">
              <a:spcBef>
                <a:spcPts val="563"/>
              </a:spcBef>
              <a:spcAft>
                <a:spcPct val="0"/>
              </a:spcAft>
              <a:buClr>
                <a:srgbClr val="FFFFFF"/>
              </a:buClr>
              <a:buSzTx/>
              <a:buNone/>
            </a:pPr>
            <a:endPar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endParaRPr>
          </a:p>
          <a:p>
            <a:pPr indent="-342900">
              <a:spcBef>
                <a:spcPts val="563"/>
              </a:spcBef>
              <a:spcAft>
                <a:spcPct val="0"/>
              </a:spcAft>
              <a:buClr>
                <a:srgbClr val="FFFFFF"/>
              </a:buClr>
              <a:buSzTx/>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The Cryosphere Team recommends the GOES-18 ice age/thickness product for Provisional Maturity. </a:t>
            </a:r>
          </a:p>
          <a:p>
            <a:pPr indent="-342900">
              <a:spcBef>
                <a:spcPts val="563"/>
              </a:spcBef>
              <a:spcAft>
                <a:spcPct val="0"/>
              </a:spcAft>
              <a:buClr>
                <a:srgbClr val="FFFFFF"/>
              </a:buClr>
              <a:buSzTx/>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Promote the recently improved ABI Enterprise ice age/thickness algorithm – OTIM V6.0 to operations.</a:t>
            </a:r>
          </a:p>
          <a:p>
            <a:pPr indent="-342900">
              <a:spcBef>
                <a:spcPts val="563"/>
              </a:spcBef>
              <a:spcAft>
                <a:spcPct val="0"/>
              </a:spcAft>
              <a:buClr>
                <a:srgbClr val="FFFFFF"/>
              </a:buClr>
              <a:buSzTx/>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Continue monitoring of the product performance to obtain more reliable/justified/comprehensive accuracy estimates.</a:t>
            </a:r>
          </a:p>
          <a:p>
            <a:pPr indent="-342900">
              <a:spcBef>
                <a:spcPts val="563"/>
              </a:spcBef>
              <a:spcAft>
                <a:spcPct val="0"/>
              </a:spcAft>
              <a:buClr>
                <a:srgbClr val="FFFFFF"/>
              </a:buClr>
              <a:buSzTx/>
            </a:pPr>
            <a:r>
              <a:rPr lang="en-US" altLang="en-US" sz="2400" dirty="0">
                <a:solidFill>
                  <a:srgbClr val="FFFFFF"/>
                </a:solidFill>
                <a:latin typeface="Calibri" panose="020F0502020204030204" pitchFamily="34" charset="0"/>
                <a:ea typeface="MS PGothic" panose="020B0600070205080204" pitchFamily="34" charset="-128"/>
                <a:sym typeface="Calibri" panose="020F0502020204030204" pitchFamily="34" charset="0"/>
              </a:rPr>
              <a:t>The AWG Cryosphere Team believes that GOES-18 ice age/thickness product </a:t>
            </a:r>
            <a:r>
              <a:rPr lang="en-US" altLang="en-US" sz="2400" dirty="0">
                <a:solidFill>
                  <a:srgbClr val="FFFF00"/>
                </a:solidFill>
                <a:latin typeface="Calibri" panose="020F0502020204030204" pitchFamily="34" charset="0"/>
                <a:ea typeface="MS PGothic" panose="020B0600070205080204" pitchFamily="34" charset="-128"/>
                <a:sym typeface="Calibri" panose="020F0502020204030204" pitchFamily="34" charset="0"/>
              </a:rPr>
              <a:t>has reached Provisional Maturity.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Slide Number Placeholder 3">
            <a:extLst>
              <a:ext uri="{FF2B5EF4-FFF2-40B4-BE49-F238E27FC236}">
                <a16:creationId xmlns:a16="http://schemas.microsoft.com/office/drawing/2014/main" id="{5926F3B2-7881-C33B-C94B-B2EEE47A207B}"/>
              </a:ext>
            </a:extLst>
          </p:cNvPr>
          <p:cNvSpPr>
            <a:spLocks noGrp="1" noChangeArrowheads="1"/>
          </p:cNvSpPr>
          <p:nvPr>
            <p:ph type="sldNum" sz="quarter" idx="12"/>
          </p:nvPr>
        </p:nvSpPr>
        <p:spPr bwMode="auto">
          <a:xfrm>
            <a:off x="9753600" y="6253164"/>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Font typeface="Calibri" panose="020F0502020204030204" pitchFamily="34" charset="0"/>
              <a:buNone/>
            </a:pPr>
            <a:fld id="{CBEE109B-0806-1542-B57E-82A580EAD9F2}" type="slidenum">
              <a:rPr lang="en-US" altLang="en-US" smtClean="0"/>
              <a:pPr>
                <a:spcBef>
                  <a:spcPct val="0"/>
                </a:spcBef>
                <a:buFont typeface="Calibri" panose="020F0502020204030204" pitchFamily="34" charset="0"/>
                <a:buNone/>
              </a:pPr>
              <a:t>7</a:t>
            </a:fld>
            <a:endParaRPr lang="en-US" altLang="en-US" sz="1200">
              <a:solidFill>
                <a:srgbClr val="FFFFFF"/>
              </a:solidFill>
            </a:endParaRPr>
          </a:p>
        </p:txBody>
      </p:sp>
      <p:sp>
        <p:nvSpPr>
          <p:cNvPr id="133122" name="Title 1">
            <a:extLst>
              <a:ext uri="{FF2B5EF4-FFF2-40B4-BE49-F238E27FC236}">
                <a16:creationId xmlns:a16="http://schemas.microsoft.com/office/drawing/2014/main" id="{9C3A0103-616A-6D5B-DF1F-20F6E8905CAC}"/>
              </a:ext>
            </a:extLst>
          </p:cNvPr>
          <p:cNvSpPr>
            <a:spLocks noGrp="1"/>
          </p:cNvSpPr>
          <p:nvPr>
            <p:ph type="title"/>
          </p:nvPr>
        </p:nvSpPr>
        <p:spPr>
          <a:xfrm>
            <a:off x="2700339" y="0"/>
            <a:ext cx="6435725" cy="1143000"/>
          </a:xfrm>
        </p:spPr>
        <p:txBody>
          <a:bodyPr/>
          <a:lstStyle/>
          <a:p>
            <a:pPr eaLnBrk="1" hangingPunct="1">
              <a:spcBef>
                <a:spcPct val="0"/>
              </a:spcBef>
              <a:spcAft>
                <a:spcPct val="0"/>
              </a:spcAft>
              <a:buClr>
                <a:srgbClr val="FFFFFF"/>
              </a:buClr>
              <a:buFont typeface="Calibri" panose="020F0502020204030204" pitchFamily="34" charset="0"/>
              <a:buNone/>
            </a:pPr>
            <a:r>
              <a:rPr lang="en-US" altLang="en-US">
                <a:solidFill>
                  <a:srgbClr val="FFFFFF"/>
                </a:solidFill>
                <a:latin typeface="Calibri" panose="020F0502020204030204" pitchFamily="34" charset="0"/>
                <a:ea typeface="MS PGothic" panose="020B0600070205080204" pitchFamily="34" charset="-128"/>
                <a:sym typeface="Calibri" panose="020F0502020204030204" pitchFamily="34" charset="0"/>
              </a:rPr>
              <a:t>Ice concentration flow chart</a:t>
            </a:r>
          </a:p>
        </p:txBody>
      </p:sp>
      <p:pic>
        <p:nvPicPr>
          <p:cNvPr id="133123" name="Picture 5">
            <a:extLst>
              <a:ext uri="{FF2B5EF4-FFF2-40B4-BE49-F238E27FC236}">
                <a16:creationId xmlns:a16="http://schemas.microsoft.com/office/drawing/2014/main" id="{99748BC4-B6CC-9F2D-A45B-CD79B2A78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0601" y="990601"/>
            <a:ext cx="5605463" cy="5704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4AA2546-1B81-A12D-112C-AE4B93DD4A2D}"/>
              </a:ext>
            </a:extLst>
          </p:cNvPr>
          <p:cNvSpPr/>
          <p:nvPr/>
        </p:nvSpPr>
        <p:spPr>
          <a:xfrm>
            <a:off x="801950" y="2573530"/>
            <a:ext cx="2569211" cy="1477328"/>
          </a:xfrm>
          <a:prstGeom prst="rect">
            <a:avLst/>
          </a:prstGeom>
        </p:spPr>
        <p:txBody>
          <a:bodyPr wrap="square">
            <a:spAutoFit/>
          </a:bodyPr>
          <a:lstStyle/>
          <a:p>
            <a:pPr marL="6350">
              <a:spcBef>
                <a:spcPts val="600"/>
              </a:spcBef>
              <a:spcAft>
                <a:spcPts val="600"/>
              </a:spcAft>
              <a:defRPr/>
            </a:pPr>
            <a:r>
              <a:rPr lang="en-US" sz="1800" i="1" dirty="0">
                <a:solidFill>
                  <a:prstClr val="white"/>
                </a:solidFill>
                <a:latin typeface="Times New Roman" panose="02020603050405020304" pitchFamily="18" charset="0"/>
                <a:ea typeface="Times New Roman" panose="02020603050405020304" pitchFamily="18" charset="0"/>
                <a:cs typeface="Tahoma" panose="020B0604030504040204" pitchFamily="34" charset="0"/>
              </a:rPr>
              <a:t> High level flowchart of the ice cover and concentration algorithm illustrate the main processing sections.</a:t>
            </a:r>
            <a:endParaRPr lang="en-US" sz="1200" i="1" dirty="0">
              <a:solidFill>
                <a:prstClr val="white"/>
              </a:solidFill>
              <a:latin typeface="Times New Roman" panose="02020603050405020304" pitchFamily="18" charset="0"/>
              <a:ea typeface="Times New Roman" panose="02020603050405020304" pitchFamily="18" charset="0"/>
              <a:cs typeface="Tahoma" panose="020B0604030504040204"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le 1">
            <a:extLst>
              <a:ext uri="{FF2B5EF4-FFF2-40B4-BE49-F238E27FC236}">
                <a16:creationId xmlns:a16="http://schemas.microsoft.com/office/drawing/2014/main" id="{67BDF15D-087F-6BF3-8B9E-D0B60580DB48}"/>
              </a:ext>
            </a:extLst>
          </p:cNvPr>
          <p:cNvSpPr>
            <a:spLocks noGrp="1" noChangeArrowheads="1"/>
          </p:cNvSpPr>
          <p:nvPr>
            <p:ph type="title"/>
          </p:nvPr>
        </p:nvSpPr>
        <p:spPr>
          <a:xfrm>
            <a:off x="2057400" y="136525"/>
            <a:ext cx="8229600" cy="946150"/>
          </a:xfrm>
        </p:spPr>
        <p:txBody>
          <a:bodyPr/>
          <a:lstStyle/>
          <a:p>
            <a:pPr eaLnBrk="1" hangingPunct="1">
              <a:spcBef>
                <a:spcPct val="0"/>
              </a:spcBef>
              <a:spcAft>
                <a:spcPct val="0"/>
              </a:spcAft>
              <a:buClr>
                <a:srgbClr val="FFFFFF"/>
              </a:buClr>
              <a:buFont typeface="Calibri" panose="020F0502020204030204" pitchFamily="34" charset="0"/>
              <a:buNone/>
            </a:pPr>
            <a:r>
              <a:rPr lang="en-US" altLang="en-US">
                <a:solidFill>
                  <a:srgbClr val="FFFFFF"/>
                </a:solidFill>
                <a:latin typeface="Calibri" panose="020F0502020204030204" pitchFamily="34" charset="0"/>
                <a:ea typeface="MS PGothic" panose="020B0600070205080204" pitchFamily="34" charset="-128"/>
                <a:sym typeface="Calibri" panose="020F0502020204030204" pitchFamily="34" charset="0"/>
              </a:rPr>
              <a:t>OTIM v5.0 vs OTIM v6.0</a:t>
            </a:r>
          </a:p>
        </p:txBody>
      </p:sp>
      <p:sp>
        <p:nvSpPr>
          <p:cNvPr id="234498" name="Slide Number Placeholder 4">
            <a:extLst>
              <a:ext uri="{FF2B5EF4-FFF2-40B4-BE49-F238E27FC236}">
                <a16:creationId xmlns:a16="http://schemas.microsoft.com/office/drawing/2014/main" id="{757E6514-9721-E802-D909-ABE16F022F4F}"/>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 typeface="Calibri" panose="020F0502020204030204" pitchFamily="34" charset="0"/>
              <a:buNone/>
            </a:pPr>
            <a:fld id="{256D4386-ACF6-4E4F-A949-E73E9CD3FA32}" type="slidenum">
              <a:rPr lang="en-US" altLang="en-US" sz="1200">
                <a:solidFill>
                  <a:srgbClr val="FFFFFF"/>
                </a:solidFill>
              </a:rPr>
              <a:pPr>
                <a:spcBef>
                  <a:spcPct val="0"/>
                </a:spcBef>
                <a:buFont typeface="Calibri" panose="020F0502020204030204" pitchFamily="34" charset="0"/>
                <a:buNone/>
              </a:pPr>
              <a:t>70</a:t>
            </a:fld>
            <a:endParaRPr lang="en-US" altLang="en-US" sz="1200">
              <a:solidFill>
                <a:srgbClr val="FFFFFF"/>
              </a:solidFill>
            </a:endParaRPr>
          </a:p>
        </p:txBody>
      </p:sp>
      <p:sp>
        <p:nvSpPr>
          <p:cNvPr id="234499" name="TextBox 5">
            <a:extLst>
              <a:ext uri="{FF2B5EF4-FFF2-40B4-BE49-F238E27FC236}">
                <a16:creationId xmlns:a16="http://schemas.microsoft.com/office/drawing/2014/main" id="{94BA2A84-84A2-EEBE-8872-4C0F6692A0A6}"/>
              </a:ext>
            </a:extLst>
          </p:cNvPr>
          <p:cNvSpPr txBox="1">
            <a:spLocks noChangeArrowheads="1"/>
          </p:cNvSpPr>
          <p:nvPr/>
        </p:nvSpPr>
        <p:spPr bwMode="auto">
          <a:xfrm>
            <a:off x="2828925" y="938214"/>
            <a:ext cx="19875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a:solidFill>
                  <a:srgbClr val="FF0000"/>
                </a:solidFill>
                <a:latin typeface="Arial" panose="020B0604020202020204" pitchFamily="34" charset="0"/>
              </a:rPr>
              <a:t>OTIM v5.0 </a:t>
            </a:r>
          </a:p>
        </p:txBody>
      </p:sp>
      <p:sp>
        <p:nvSpPr>
          <p:cNvPr id="234500" name="TextBox 6">
            <a:extLst>
              <a:ext uri="{FF2B5EF4-FFF2-40B4-BE49-F238E27FC236}">
                <a16:creationId xmlns:a16="http://schemas.microsoft.com/office/drawing/2014/main" id="{A39B2106-4006-D144-A4C5-4DB85A4EC6F1}"/>
              </a:ext>
            </a:extLst>
          </p:cNvPr>
          <p:cNvSpPr txBox="1">
            <a:spLocks noChangeArrowheads="1"/>
          </p:cNvSpPr>
          <p:nvPr/>
        </p:nvSpPr>
        <p:spPr bwMode="auto">
          <a:xfrm>
            <a:off x="7339013" y="938214"/>
            <a:ext cx="19875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800">
                <a:solidFill>
                  <a:srgbClr val="FF0000"/>
                </a:solidFill>
                <a:latin typeface="Arial" panose="020B0604020202020204" pitchFamily="34" charset="0"/>
              </a:rPr>
              <a:t>OTIM v6.0 </a:t>
            </a:r>
          </a:p>
        </p:txBody>
      </p:sp>
      <p:pic>
        <p:nvPicPr>
          <p:cNvPr id="234501" name="Picture 8">
            <a:extLst>
              <a:ext uri="{FF2B5EF4-FFF2-40B4-BE49-F238E27FC236}">
                <a16:creationId xmlns:a16="http://schemas.microsoft.com/office/drawing/2014/main" id="{0BBB2CF6-E677-DD8C-E180-75664DA354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713" y="1460500"/>
            <a:ext cx="337661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10">
            <a:extLst>
              <a:ext uri="{FF2B5EF4-FFF2-40B4-BE49-F238E27FC236}">
                <a16:creationId xmlns:a16="http://schemas.microsoft.com/office/drawing/2014/main" id="{2F7DB068-1F1F-8A38-7340-4EA38D3E7A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5925" y="1460500"/>
            <a:ext cx="33782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14">
            <a:extLst>
              <a:ext uri="{FF2B5EF4-FFF2-40B4-BE49-F238E27FC236}">
                <a16:creationId xmlns:a16="http://schemas.microsoft.com/office/drawing/2014/main" id="{F8867203-C1AB-B1FC-266E-0FD9E80380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6738" y="4289425"/>
            <a:ext cx="34607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4" name="TextBox 15">
            <a:extLst>
              <a:ext uri="{FF2B5EF4-FFF2-40B4-BE49-F238E27FC236}">
                <a16:creationId xmlns:a16="http://schemas.microsoft.com/office/drawing/2014/main" id="{E0379131-DB73-0C78-11D6-DCDFE5A4BBAD}"/>
              </a:ext>
            </a:extLst>
          </p:cNvPr>
          <p:cNvSpPr txBox="1">
            <a:spLocks noChangeArrowheads="1"/>
          </p:cNvSpPr>
          <p:nvPr/>
        </p:nvSpPr>
        <p:spPr bwMode="auto">
          <a:xfrm>
            <a:off x="4441826" y="3911600"/>
            <a:ext cx="3395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2000">
                <a:solidFill>
                  <a:srgbClr val="FF0000"/>
                </a:solidFill>
                <a:latin typeface="Arial" panose="020B0604020202020204" pitchFamily="34" charset="0"/>
              </a:rPr>
              <a:t>OTIM v5.0 minus OTIM v6.0 </a:t>
            </a:r>
          </a:p>
        </p:txBody>
      </p:sp>
      <p:sp>
        <p:nvSpPr>
          <p:cNvPr id="234505" name="TextBox 16">
            <a:extLst>
              <a:ext uri="{FF2B5EF4-FFF2-40B4-BE49-F238E27FC236}">
                <a16:creationId xmlns:a16="http://schemas.microsoft.com/office/drawing/2014/main" id="{7714495F-52E6-AEBE-A0A3-5EF5BA31E9D4}"/>
              </a:ext>
            </a:extLst>
          </p:cNvPr>
          <p:cNvSpPr txBox="1">
            <a:spLocks noChangeArrowheads="1"/>
          </p:cNvSpPr>
          <p:nvPr/>
        </p:nvSpPr>
        <p:spPr bwMode="auto">
          <a:xfrm>
            <a:off x="8077200" y="4432300"/>
            <a:ext cx="243205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a:latin typeface="Arial" panose="020B0604020202020204" pitchFamily="34" charset="0"/>
              </a:rPr>
              <a:t>GOES-16 ABI ice thickness retrieved by  OTIM v5.0 and OTIM v6.0, respectively for the date of December 10, 2020  at 18:40 UTC.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le 1">
            <a:extLst>
              <a:ext uri="{FF2B5EF4-FFF2-40B4-BE49-F238E27FC236}">
                <a16:creationId xmlns:a16="http://schemas.microsoft.com/office/drawing/2014/main" id="{CCB590E7-ABE3-12B0-B22D-E3AA984948B8}"/>
              </a:ext>
            </a:extLst>
          </p:cNvPr>
          <p:cNvSpPr>
            <a:spLocks noGrp="1"/>
          </p:cNvSpPr>
          <p:nvPr>
            <p:ph type="title"/>
          </p:nvPr>
        </p:nvSpPr>
        <p:spPr>
          <a:xfrm>
            <a:off x="1981200" y="-46038"/>
            <a:ext cx="8229600" cy="1143001"/>
          </a:xfrm>
        </p:spPr>
        <p:txBody>
          <a:bodyPr/>
          <a:lstStyle/>
          <a:p>
            <a:pPr eaLnBrk="1" hangingPunct="1">
              <a:spcBef>
                <a:spcPct val="0"/>
              </a:spcBef>
              <a:spcAft>
                <a:spcPct val="0"/>
              </a:spcAft>
              <a:buClr>
                <a:srgbClr val="FFFFFF"/>
              </a:buClr>
              <a:buFont typeface="Calibri" panose="020F0502020204030204" pitchFamily="34" charset="0"/>
              <a:buNone/>
            </a:pPr>
            <a:r>
              <a:rPr lang="en-US" altLang="en-US">
                <a:solidFill>
                  <a:srgbClr val="FFFFFF"/>
                </a:solidFill>
                <a:latin typeface="Calibri" panose="020F0502020204030204" pitchFamily="34" charset="0"/>
                <a:ea typeface="MS PGothic" panose="020B0600070205080204" pitchFamily="34" charset="-128"/>
                <a:sym typeface="Calibri" panose="020F0502020204030204" pitchFamily="34" charset="0"/>
              </a:rPr>
              <a:t>Algorithm Overview</a:t>
            </a:r>
          </a:p>
        </p:txBody>
      </p:sp>
      <p:sp>
        <p:nvSpPr>
          <p:cNvPr id="135170" name="Slide Number Placeholder 3">
            <a:extLst>
              <a:ext uri="{FF2B5EF4-FFF2-40B4-BE49-F238E27FC236}">
                <a16:creationId xmlns:a16="http://schemas.microsoft.com/office/drawing/2014/main" id="{5678BEF3-7892-46BC-38B6-3AFD11BFD364}"/>
              </a:ext>
            </a:extLst>
          </p:cNvPr>
          <p:cNvSpPr>
            <a:spLocks noGrp="1" noChangeArrowheads="1"/>
          </p:cNvSpPr>
          <p:nvPr>
            <p:ph type="sldNum" sz="quarter" idx="12"/>
          </p:nvPr>
        </p:nvSpPr>
        <p:spPr bwMode="auto">
          <a:xfrm>
            <a:off x="9655628" y="6262326"/>
            <a:ext cx="2133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ctr" anchorCtr="0" compatLnSpc="1">
            <a:prstTxWarp prst="textNoShape">
              <a:avLst/>
            </a:prstTxWarp>
          </a:bodyPr>
          <a:lstStyle>
            <a:defPPr>
              <a:defRPr lang="en-US"/>
            </a:defPPr>
            <a:lvl1pPr algn="r" rtl="0" eaLnBrk="1" fontAlgn="base" hangingPunct="1">
              <a:spcBef>
                <a:spcPct val="0"/>
              </a:spcBef>
              <a:spcAft>
                <a:spcPct val="0"/>
              </a:spcAft>
              <a:buClr>
                <a:srgbClr val="FFFFFF"/>
              </a:buClr>
              <a:buSzPct val="25000"/>
              <a:buFont typeface="Calibri" panose="020F0502020204030204" pitchFamily="34" charset="0"/>
              <a:buNone/>
              <a:defRPr sz="1200" kern="1200" smtClean="0">
                <a:solidFill>
                  <a:srgbClr val="FFFFFF"/>
                </a:solidFill>
                <a:latin typeface="Calibri" panose="020F0502020204030204" pitchFamily="34" charset="0"/>
                <a:ea typeface="+mn-ea"/>
                <a:cs typeface="Arial" panose="020B0604020202020204" pitchFamily="34" charset="0"/>
                <a:sym typeface="Calibri" panose="020F0502020204030204" pitchFamily="34" charset="0"/>
              </a:defRPr>
            </a:lvl1pPr>
            <a:lvl2pPr marL="4572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2pPr>
            <a:lvl3pPr marL="9144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3pPr>
            <a:lvl4pPr marL="13716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4pPr>
            <a:lvl5pPr marL="1828800" algn="l" rtl="0" eaLnBrk="0" fontAlgn="base" hangingPunct="0">
              <a:spcBef>
                <a:spcPct val="0"/>
              </a:spcBef>
              <a:spcAft>
                <a:spcPct val="0"/>
              </a:spcAft>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5pPr>
            <a:lvl6pPr marL="22860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6pPr>
            <a:lvl7pPr marL="27432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7pPr>
            <a:lvl8pPr marL="32004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8pPr>
            <a:lvl9pPr marL="3657600" algn="l" defTabSz="914400" rtl="0" eaLnBrk="1" latinLnBrk="0" hangingPunct="1">
              <a:defRPr sz="1400" kern="1200">
                <a:solidFill>
                  <a:srgbClr val="000000"/>
                </a:solidFill>
                <a:latin typeface="Arial" panose="020B0604020202020204" pitchFamily="34" charset="0"/>
                <a:ea typeface="+mn-ea"/>
                <a:cs typeface="Arial" panose="020B0604020202020204" pitchFamily="34" charset="0"/>
                <a:sym typeface="Arial" panose="020B0604020202020204" pitchFamily="34" charset="0"/>
              </a:defRPr>
            </a:lvl9pPr>
          </a:lstStyle>
          <a:p>
            <a:pPr>
              <a:spcBef>
                <a:spcPct val="0"/>
              </a:spcBef>
              <a:buClrTx/>
              <a:buSzTx/>
              <a:buFontTx/>
              <a:buNone/>
            </a:pPr>
            <a:fld id="{CBEE109B-0806-1542-B57E-82A580EAD9F2}" type="slidenum">
              <a:rPr lang="en-US" altLang="en-US" smtClean="0"/>
              <a:pPr>
                <a:spcBef>
                  <a:spcPct val="0"/>
                </a:spcBef>
                <a:buClrTx/>
                <a:buSzTx/>
                <a:buFontTx/>
                <a:buNone/>
              </a:pPr>
              <a:t>8</a:t>
            </a:fld>
            <a:endParaRPr lang="en-US" altLang="en-US" sz="1200">
              <a:solidFill>
                <a:srgbClr val="FFFFFF"/>
              </a:solidFill>
              <a:latin typeface="Arial" panose="020B0604020202020204" pitchFamily="34" charset="0"/>
              <a:sym typeface="Arial" panose="020B0604020202020204" pitchFamily="34" charset="0"/>
            </a:endParaRPr>
          </a:p>
        </p:txBody>
      </p:sp>
      <p:sp>
        <p:nvSpPr>
          <p:cNvPr id="135171" name="TextBox 8">
            <a:extLst>
              <a:ext uri="{FF2B5EF4-FFF2-40B4-BE49-F238E27FC236}">
                <a16:creationId xmlns:a16="http://schemas.microsoft.com/office/drawing/2014/main" id="{9E87D999-7E92-5E34-E437-44ECAF4534E4}"/>
              </a:ext>
            </a:extLst>
          </p:cNvPr>
          <p:cNvSpPr txBox="1">
            <a:spLocks noChangeArrowheads="1"/>
          </p:cNvSpPr>
          <p:nvPr/>
        </p:nvSpPr>
        <p:spPr bwMode="auto">
          <a:xfrm>
            <a:off x="685800" y="1261291"/>
            <a:ext cx="11277600" cy="580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eaLnBrk="1" hangingPunct="1">
              <a:spcBef>
                <a:spcPct val="0"/>
              </a:spcBef>
              <a:buFont typeface="Arial" panose="020B0604020202020204" pitchFamily="34" charset="0"/>
              <a:buChar char="•"/>
            </a:pPr>
            <a:r>
              <a:rPr lang="en-US" altLang="en-US" sz="2400" dirty="0">
                <a:solidFill>
                  <a:srgbClr val="FFFFFF"/>
                </a:solidFill>
                <a:latin typeface="Arial" panose="020B0604020202020204" pitchFamily="34" charset="0"/>
              </a:rPr>
              <a:t>Read in the sensor data, ancillary data (land/sea mask), and derived product (cloud mask);</a:t>
            </a:r>
            <a:br>
              <a:rPr lang="en-US" altLang="en-US" sz="2400" dirty="0">
                <a:solidFill>
                  <a:srgbClr val="FFFFFF"/>
                </a:solidFill>
                <a:latin typeface="Arial" panose="020B0604020202020204" pitchFamily="34" charset="0"/>
              </a:rPr>
            </a:br>
            <a:endParaRPr lang="en-US" altLang="en-US" sz="900" dirty="0">
              <a:solidFill>
                <a:srgbClr val="FFFFFF"/>
              </a:solidFill>
              <a:latin typeface="Arial" panose="020B0604020202020204" pitchFamily="34" charset="0"/>
            </a:endParaRPr>
          </a:p>
          <a:p>
            <a:pPr eaLnBrk="1" hangingPunct="1">
              <a:spcBef>
                <a:spcPct val="0"/>
              </a:spcBef>
              <a:buFont typeface="Arial" panose="020B0604020202020204" pitchFamily="34" charset="0"/>
              <a:buChar char="•"/>
            </a:pPr>
            <a:r>
              <a:rPr lang="en-US" altLang="en-US" sz="2400" dirty="0">
                <a:solidFill>
                  <a:srgbClr val="FFFFFF"/>
                </a:solidFill>
                <a:latin typeface="Arial" panose="020B0604020202020204" pitchFamily="34" charset="0"/>
              </a:rPr>
              <a:t>Calculate the </a:t>
            </a:r>
            <a:r>
              <a:rPr lang="en-US" altLang="en-US" sz="2400" dirty="0">
                <a:solidFill>
                  <a:srgbClr val="FFFF00"/>
                </a:solidFill>
                <a:latin typeface="Arial" panose="020B0604020202020204" pitchFamily="34" charset="0"/>
              </a:rPr>
              <a:t>ice surface temperature </a:t>
            </a:r>
            <a:r>
              <a:rPr lang="en-US" altLang="en-US" sz="2400" dirty="0">
                <a:solidFill>
                  <a:srgbClr val="FFFFFF"/>
                </a:solidFill>
                <a:latin typeface="Arial" panose="020B0604020202020204" pitchFamily="34" charset="0"/>
              </a:rPr>
              <a:t>using split-window approach</a:t>
            </a:r>
            <a:endParaRPr lang="en-US" altLang="en-US" sz="2400" i="1" dirty="0">
              <a:solidFill>
                <a:srgbClr val="FFFFFF"/>
              </a:solidFill>
              <a:latin typeface="Arial" panose="020B0604020202020204" pitchFamily="34" charset="0"/>
            </a:endParaRPr>
          </a:p>
          <a:p>
            <a:pPr eaLnBrk="1" fontAlgn="ctr" hangingPunct="1">
              <a:spcBef>
                <a:spcPct val="0"/>
              </a:spcBef>
              <a:buFontTx/>
              <a:buNone/>
            </a:pPr>
            <a:r>
              <a:rPr lang="en-US" altLang="en-US" sz="2400" i="1" dirty="0">
                <a:solidFill>
                  <a:srgbClr val="FFFFFF"/>
                </a:solidFill>
                <a:latin typeface="Arial" panose="020B0604020202020204" pitchFamily="34" charset="0"/>
              </a:rPr>
              <a:t>           T</a:t>
            </a:r>
            <a:r>
              <a:rPr lang="en-US" altLang="en-US" sz="2400" baseline="-25000" dirty="0">
                <a:solidFill>
                  <a:srgbClr val="FFFFFF"/>
                </a:solidFill>
                <a:latin typeface="Arial" panose="020B0604020202020204" pitchFamily="34" charset="0"/>
              </a:rPr>
              <a:t>s</a:t>
            </a:r>
            <a:r>
              <a:rPr lang="en-US" altLang="en-US" sz="2400" dirty="0">
                <a:solidFill>
                  <a:srgbClr val="FFFFFF"/>
                </a:solidFill>
                <a:latin typeface="Arial" panose="020B0604020202020204" pitchFamily="34" charset="0"/>
              </a:rPr>
              <a:t> = </a:t>
            </a:r>
            <a:r>
              <a:rPr lang="en-US" altLang="en-US" sz="2400" i="1" dirty="0">
                <a:solidFill>
                  <a:srgbClr val="FFFFFF"/>
                </a:solidFill>
                <a:latin typeface="Arial" panose="020B0604020202020204" pitchFamily="34" charset="0"/>
              </a:rPr>
              <a:t>a</a:t>
            </a:r>
            <a:r>
              <a:rPr lang="en-US" altLang="en-US" sz="2400" dirty="0">
                <a:solidFill>
                  <a:srgbClr val="FFFFFF"/>
                </a:solidFill>
                <a:latin typeface="Arial" panose="020B0604020202020204" pitchFamily="34" charset="0"/>
              </a:rPr>
              <a:t> + </a:t>
            </a:r>
            <a:r>
              <a:rPr lang="en-US" altLang="en-US" sz="2400" i="1" dirty="0">
                <a:solidFill>
                  <a:srgbClr val="FFFFFF"/>
                </a:solidFill>
                <a:latin typeface="Arial" panose="020B0604020202020204" pitchFamily="34" charset="0"/>
              </a:rPr>
              <a:t>bT</a:t>
            </a:r>
            <a:r>
              <a:rPr lang="en-US" altLang="en-US" sz="2400" baseline="-25000" dirty="0">
                <a:solidFill>
                  <a:srgbClr val="FFFFFF"/>
                </a:solidFill>
                <a:latin typeface="Arial" panose="020B0604020202020204" pitchFamily="34" charset="0"/>
              </a:rPr>
              <a:t>11</a:t>
            </a:r>
            <a:r>
              <a:rPr lang="en-US" altLang="en-US" sz="2400" dirty="0">
                <a:solidFill>
                  <a:srgbClr val="FFFFFF"/>
                </a:solidFill>
                <a:latin typeface="Arial" panose="020B0604020202020204" pitchFamily="34" charset="0"/>
              </a:rPr>
              <a:t> + </a:t>
            </a:r>
            <a:r>
              <a:rPr lang="en-US" altLang="en-US" sz="2400" i="1" dirty="0">
                <a:solidFill>
                  <a:srgbClr val="FFFFFF"/>
                </a:solidFill>
                <a:latin typeface="Arial" panose="020B0604020202020204" pitchFamily="34" charset="0"/>
              </a:rPr>
              <a:t>c(T</a:t>
            </a:r>
            <a:r>
              <a:rPr lang="en-US" altLang="en-US" sz="2400" baseline="-25000" dirty="0">
                <a:solidFill>
                  <a:srgbClr val="FFFFFF"/>
                </a:solidFill>
                <a:latin typeface="Arial" panose="020B0604020202020204" pitchFamily="34" charset="0"/>
              </a:rPr>
              <a:t>11</a:t>
            </a:r>
            <a:r>
              <a:rPr lang="en-US" altLang="en-US" sz="2400" dirty="0">
                <a:solidFill>
                  <a:srgbClr val="FFFFFF"/>
                </a:solidFill>
                <a:latin typeface="Arial" panose="020B0604020202020204" pitchFamily="34" charset="0"/>
              </a:rPr>
              <a:t> − </a:t>
            </a:r>
            <a:r>
              <a:rPr lang="en-US" altLang="en-US" sz="2400" i="1" dirty="0">
                <a:solidFill>
                  <a:srgbClr val="FFFFFF"/>
                </a:solidFill>
                <a:latin typeface="Arial" panose="020B0604020202020204" pitchFamily="34" charset="0"/>
              </a:rPr>
              <a:t>T</a:t>
            </a:r>
            <a:r>
              <a:rPr lang="en-US" altLang="en-US" sz="2400" baseline="-25000" dirty="0">
                <a:solidFill>
                  <a:srgbClr val="FFFFFF"/>
                </a:solidFill>
                <a:latin typeface="Arial" panose="020B0604020202020204" pitchFamily="34" charset="0"/>
              </a:rPr>
              <a:t>12</a:t>
            </a:r>
            <a:r>
              <a:rPr lang="en-US" altLang="en-US" sz="2400" dirty="0">
                <a:solidFill>
                  <a:srgbClr val="FFFFFF"/>
                </a:solidFill>
                <a:latin typeface="Arial" panose="020B0604020202020204" pitchFamily="34" charset="0"/>
              </a:rPr>
              <a:t>)+ </a:t>
            </a:r>
            <a:r>
              <a:rPr lang="en-US" altLang="en-US" sz="2400" i="1" dirty="0">
                <a:solidFill>
                  <a:srgbClr val="FFFFFF"/>
                </a:solidFill>
                <a:latin typeface="Arial" panose="020B0604020202020204" pitchFamily="34" charset="0"/>
              </a:rPr>
              <a:t>d</a:t>
            </a:r>
            <a:r>
              <a:rPr lang="en-US" altLang="en-US" sz="2400" dirty="0">
                <a:solidFill>
                  <a:srgbClr val="FFFFFF"/>
                </a:solidFill>
                <a:latin typeface="Arial" panose="020B0604020202020204" pitchFamily="34" charset="0"/>
              </a:rPr>
              <a:t> [(</a:t>
            </a:r>
            <a:r>
              <a:rPr lang="en-US" altLang="en-US" sz="2400" i="1" dirty="0">
                <a:solidFill>
                  <a:srgbClr val="FFFFFF"/>
                </a:solidFill>
                <a:latin typeface="Arial" panose="020B0604020202020204" pitchFamily="34" charset="0"/>
              </a:rPr>
              <a:t>T</a:t>
            </a:r>
            <a:r>
              <a:rPr lang="en-US" altLang="en-US" sz="2400" baseline="-25000" dirty="0">
                <a:solidFill>
                  <a:srgbClr val="FFFFFF"/>
                </a:solidFill>
                <a:latin typeface="Arial" panose="020B0604020202020204" pitchFamily="34" charset="0"/>
              </a:rPr>
              <a:t>11</a:t>
            </a:r>
            <a:r>
              <a:rPr lang="en-US" altLang="en-US" sz="2400" dirty="0">
                <a:solidFill>
                  <a:srgbClr val="FFFFFF"/>
                </a:solidFill>
                <a:latin typeface="Arial" panose="020B0604020202020204" pitchFamily="34" charset="0"/>
              </a:rPr>
              <a:t> − </a:t>
            </a:r>
            <a:r>
              <a:rPr lang="en-US" altLang="en-US" sz="2400" i="1" dirty="0">
                <a:solidFill>
                  <a:srgbClr val="FFFFFF"/>
                </a:solidFill>
                <a:latin typeface="Arial" panose="020B0604020202020204" pitchFamily="34" charset="0"/>
              </a:rPr>
              <a:t>T</a:t>
            </a:r>
            <a:r>
              <a:rPr lang="en-US" altLang="en-US" sz="2400" baseline="-25000" dirty="0">
                <a:solidFill>
                  <a:srgbClr val="FFFFFF"/>
                </a:solidFill>
                <a:latin typeface="Arial" panose="020B0604020202020204" pitchFamily="34" charset="0"/>
              </a:rPr>
              <a:t>12</a:t>
            </a:r>
            <a:r>
              <a:rPr lang="en-US" altLang="en-US" sz="2400" dirty="0">
                <a:solidFill>
                  <a:srgbClr val="FFFFFF"/>
                </a:solidFill>
                <a:latin typeface="Arial" panose="020B0604020202020204" pitchFamily="34" charset="0"/>
              </a:rPr>
              <a:t>)(sec</a:t>
            </a:r>
            <a:r>
              <a:rPr lang="el-GR" altLang="en-US" sz="2400" i="1" dirty="0">
                <a:solidFill>
                  <a:srgbClr val="FFFFFF"/>
                </a:solidFill>
                <a:latin typeface="Arial" panose="020B0604020202020204" pitchFamily="34" charset="0"/>
              </a:rPr>
              <a:t>θ</a:t>
            </a:r>
            <a:r>
              <a:rPr lang="el-GR" altLang="en-US" sz="2400" dirty="0">
                <a:solidFill>
                  <a:srgbClr val="FFFFFF"/>
                </a:solidFill>
                <a:latin typeface="Arial" panose="020B0604020202020204" pitchFamily="34" charset="0"/>
              </a:rPr>
              <a:t> − 1)]</a:t>
            </a:r>
            <a:br>
              <a:rPr lang="el-GR" altLang="en-US" sz="2400" dirty="0">
                <a:solidFill>
                  <a:srgbClr val="000000"/>
                </a:solidFill>
                <a:latin typeface="Arial" panose="020B0604020202020204" pitchFamily="34" charset="0"/>
              </a:rPr>
            </a:br>
            <a:r>
              <a:rPr lang="en-US" altLang="en-US" sz="2400" dirty="0">
                <a:solidFill>
                  <a:srgbClr val="000000"/>
                </a:solidFill>
                <a:latin typeface="Arial" panose="020B0604020202020204" pitchFamily="34" charset="0"/>
              </a:rPr>
              <a:t>          </a:t>
            </a:r>
            <a:r>
              <a:rPr lang="en-US" altLang="en-US" sz="1600" i="1" dirty="0" err="1">
                <a:solidFill>
                  <a:srgbClr val="FFFFFF"/>
                </a:solidFill>
                <a:latin typeface="Arial" panose="020B0604020202020204" pitchFamily="34" charset="0"/>
              </a:rPr>
              <a:t>T</a:t>
            </a:r>
            <a:r>
              <a:rPr lang="en-US" altLang="en-US" sz="1600" baseline="-25000" dirty="0" err="1">
                <a:solidFill>
                  <a:srgbClr val="FFFFFF"/>
                </a:solidFill>
                <a:latin typeface="Arial" panose="020B0604020202020204" pitchFamily="34" charset="0"/>
              </a:rPr>
              <a:t>s</a:t>
            </a:r>
            <a:r>
              <a:rPr lang="en-US" altLang="en-US" sz="1600" dirty="0">
                <a:solidFill>
                  <a:srgbClr val="FFFFFF"/>
                </a:solidFill>
                <a:latin typeface="Arial" panose="020B0604020202020204" pitchFamily="34" charset="0"/>
              </a:rPr>
              <a:t> is the estimated surface skin temperature (K), </a:t>
            </a:r>
          </a:p>
          <a:p>
            <a:pPr eaLnBrk="1" fontAlgn="ctr" hangingPunct="1">
              <a:spcBef>
                <a:spcPct val="0"/>
              </a:spcBef>
              <a:buFontTx/>
              <a:buNone/>
            </a:pPr>
            <a:r>
              <a:rPr lang="en-US" altLang="en-US" sz="1600" i="1" dirty="0">
                <a:solidFill>
                  <a:srgbClr val="FFFFFF"/>
                </a:solidFill>
                <a:latin typeface="Arial" panose="020B0604020202020204" pitchFamily="34" charset="0"/>
              </a:rPr>
              <a:t>                    T</a:t>
            </a:r>
            <a:r>
              <a:rPr lang="en-US" altLang="en-US" sz="1600" baseline="-25000" dirty="0">
                <a:solidFill>
                  <a:srgbClr val="FFFFFF"/>
                </a:solidFill>
                <a:latin typeface="Arial" panose="020B0604020202020204" pitchFamily="34" charset="0"/>
              </a:rPr>
              <a:t>11</a:t>
            </a:r>
            <a:r>
              <a:rPr lang="en-US" altLang="en-US" sz="1600" dirty="0">
                <a:solidFill>
                  <a:srgbClr val="FFFFFF"/>
                </a:solidFill>
                <a:latin typeface="Arial" panose="020B0604020202020204" pitchFamily="34" charset="0"/>
              </a:rPr>
              <a:t> and </a:t>
            </a:r>
            <a:r>
              <a:rPr lang="en-US" altLang="en-US" sz="1600" i="1" dirty="0">
                <a:solidFill>
                  <a:srgbClr val="FFFFFF"/>
                </a:solidFill>
                <a:latin typeface="Arial" panose="020B0604020202020204" pitchFamily="34" charset="0"/>
              </a:rPr>
              <a:t>T</a:t>
            </a:r>
            <a:r>
              <a:rPr lang="en-US" altLang="en-US" sz="1600" baseline="-25000" dirty="0">
                <a:solidFill>
                  <a:srgbClr val="FFFFFF"/>
                </a:solidFill>
                <a:latin typeface="Arial" panose="020B0604020202020204" pitchFamily="34" charset="0"/>
              </a:rPr>
              <a:t>12</a:t>
            </a:r>
            <a:r>
              <a:rPr lang="en-US" altLang="en-US" sz="1600" dirty="0">
                <a:solidFill>
                  <a:srgbClr val="FFFFFF"/>
                </a:solidFill>
                <a:latin typeface="Arial" panose="020B0604020202020204" pitchFamily="34" charset="0"/>
              </a:rPr>
              <a:t> are the brightness temperatures (K) at 11 </a:t>
            </a:r>
            <a:r>
              <a:rPr lang="el-GR" altLang="en-US" sz="1600" dirty="0">
                <a:solidFill>
                  <a:srgbClr val="FFFFFF"/>
                </a:solidFill>
                <a:latin typeface="Arial" panose="020B0604020202020204" pitchFamily="34" charset="0"/>
              </a:rPr>
              <a:t>μ</a:t>
            </a:r>
            <a:r>
              <a:rPr lang="en-US" altLang="en-US" sz="1600" dirty="0">
                <a:solidFill>
                  <a:srgbClr val="FFFFFF"/>
                </a:solidFill>
                <a:latin typeface="Arial" panose="020B0604020202020204" pitchFamily="34" charset="0"/>
              </a:rPr>
              <a:t>m and 12 </a:t>
            </a:r>
            <a:r>
              <a:rPr lang="el-GR" altLang="en-US" sz="1600" dirty="0">
                <a:solidFill>
                  <a:srgbClr val="FFFFFF"/>
                </a:solidFill>
                <a:latin typeface="Arial" panose="020B0604020202020204" pitchFamily="34" charset="0"/>
              </a:rPr>
              <a:t>μ</a:t>
            </a:r>
            <a:r>
              <a:rPr lang="en-US" altLang="en-US" sz="1600" dirty="0">
                <a:solidFill>
                  <a:srgbClr val="FFFFFF"/>
                </a:solidFill>
                <a:latin typeface="Arial" panose="020B0604020202020204" pitchFamily="34" charset="0"/>
              </a:rPr>
              <a:t>m bands, </a:t>
            </a:r>
          </a:p>
          <a:p>
            <a:pPr eaLnBrk="1" fontAlgn="ctr" hangingPunct="1">
              <a:spcBef>
                <a:spcPct val="0"/>
              </a:spcBef>
              <a:buFontTx/>
              <a:buNone/>
            </a:pPr>
            <a:r>
              <a:rPr lang="en-US" altLang="en-US" sz="1600" dirty="0">
                <a:solidFill>
                  <a:srgbClr val="FFFFFF"/>
                </a:solidFill>
                <a:latin typeface="Arial" panose="020B0604020202020204" pitchFamily="34" charset="0"/>
              </a:rPr>
              <a:t>                    </a:t>
            </a:r>
            <a:r>
              <a:rPr lang="el-GR" altLang="en-US" sz="1600" i="1" dirty="0">
                <a:solidFill>
                  <a:srgbClr val="FFFFFF"/>
                </a:solidFill>
                <a:latin typeface="Arial" panose="020B0604020202020204" pitchFamily="34" charset="0"/>
              </a:rPr>
              <a:t>θ</a:t>
            </a:r>
            <a:r>
              <a:rPr lang="el-GR" altLang="en-US" sz="1600" dirty="0">
                <a:solidFill>
                  <a:srgbClr val="FFFFFF"/>
                </a:solidFill>
                <a:latin typeface="Arial" panose="020B0604020202020204" pitchFamily="34" charset="0"/>
              </a:rPr>
              <a:t> </a:t>
            </a:r>
            <a:r>
              <a:rPr lang="en-US" altLang="en-US" sz="1600" dirty="0">
                <a:solidFill>
                  <a:srgbClr val="FFFFFF"/>
                </a:solidFill>
                <a:latin typeface="Arial" panose="020B0604020202020204" pitchFamily="34" charset="0"/>
              </a:rPr>
              <a:t>is the local zenith angle, and </a:t>
            </a:r>
            <a:r>
              <a:rPr lang="en-US" altLang="en-US" sz="1600" i="1" dirty="0">
                <a:solidFill>
                  <a:srgbClr val="FFFFFF"/>
                </a:solidFill>
                <a:latin typeface="Arial" panose="020B0604020202020204" pitchFamily="34" charset="0"/>
              </a:rPr>
              <a:t>a, b, c</a:t>
            </a:r>
            <a:r>
              <a:rPr lang="en-US" altLang="en-US" sz="1600" dirty="0">
                <a:solidFill>
                  <a:srgbClr val="FFFFFF"/>
                </a:solidFill>
                <a:latin typeface="Arial" panose="020B0604020202020204" pitchFamily="34" charset="0"/>
              </a:rPr>
              <a:t>, and </a:t>
            </a:r>
            <a:r>
              <a:rPr lang="en-US" altLang="en-US" sz="1600" i="1" dirty="0">
                <a:solidFill>
                  <a:srgbClr val="FFFFFF"/>
                </a:solidFill>
                <a:latin typeface="Arial" panose="020B0604020202020204" pitchFamily="34" charset="0"/>
              </a:rPr>
              <a:t>d</a:t>
            </a:r>
            <a:r>
              <a:rPr lang="en-US" altLang="en-US" sz="1600" dirty="0">
                <a:solidFill>
                  <a:srgbClr val="FFFFFF"/>
                </a:solidFill>
                <a:latin typeface="Arial" panose="020B0604020202020204" pitchFamily="34" charset="0"/>
              </a:rPr>
              <a:t> are retrieval coefficients. </a:t>
            </a:r>
          </a:p>
          <a:p>
            <a:pPr eaLnBrk="1" fontAlgn="ctr" hangingPunct="1">
              <a:spcBef>
                <a:spcPct val="0"/>
              </a:spcBef>
              <a:buFontTx/>
              <a:buNone/>
            </a:pPr>
            <a:endParaRPr lang="en-US" altLang="en-US" sz="900" dirty="0">
              <a:solidFill>
                <a:srgbClr val="FFFFFF"/>
              </a:solidFill>
              <a:latin typeface="Arial" panose="020B0604020202020204" pitchFamily="34" charset="0"/>
            </a:endParaRPr>
          </a:p>
          <a:p>
            <a:pPr eaLnBrk="1" hangingPunct="1">
              <a:spcBef>
                <a:spcPct val="0"/>
              </a:spcBef>
              <a:buFont typeface="Arial" panose="020B0604020202020204" pitchFamily="34" charset="0"/>
              <a:buChar char="•"/>
            </a:pPr>
            <a:r>
              <a:rPr lang="en-US" altLang="en-US" sz="2400" dirty="0">
                <a:solidFill>
                  <a:srgbClr val="FFFFFF"/>
                </a:solidFill>
                <a:latin typeface="Arial" panose="020B0604020202020204" pitchFamily="34" charset="0"/>
              </a:rPr>
              <a:t>Apply threshold tests to </a:t>
            </a:r>
            <a:r>
              <a:rPr lang="en-US" altLang="en-US" sz="2400" dirty="0">
                <a:solidFill>
                  <a:srgbClr val="FFFF00"/>
                </a:solidFill>
                <a:latin typeface="Arial" panose="020B0604020202020204" pitchFamily="34" charset="0"/>
              </a:rPr>
              <a:t>detect ice covered pixels </a:t>
            </a:r>
            <a:r>
              <a:rPr lang="en-US" altLang="en-US" sz="2400" dirty="0">
                <a:solidFill>
                  <a:srgbClr val="FFFFFF"/>
                </a:solidFill>
                <a:latin typeface="Arial" panose="020B0604020202020204" pitchFamily="34" charset="0"/>
              </a:rPr>
              <a:t>based on NDSI (Normalized Difference Snow Index), reflectance at 0.86 𝝁m, and surface temperature in daytime and surface temperature at nighttime; </a:t>
            </a:r>
          </a:p>
          <a:p>
            <a:pPr eaLnBrk="1" hangingPunct="1">
              <a:spcBef>
                <a:spcPct val="0"/>
              </a:spcBef>
              <a:buFont typeface="Arial" panose="020B0604020202020204" pitchFamily="34" charset="0"/>
              <a:buChar char="•"/>
            </a:pPr>
            <a:endParaRPr lang="en-US" altLang="en-US" sz="900" dirty="0">
              <a:solidFill>
                <a:srgbClr val="FFFFFF"/>
              </a:solidFill>
              <a:latin typeface="Arial" panose="020B0604020202020204" pitchFamily="34" charset="0"/>
            </a:endParaRPr>
          </a:p>
          <a:p>
            <a:pPr eaLnBrk="1" hangingPunct="1">
              <a:spcBef>
                <a:spcPct val="0"/>
              </a:spcBef>
              <a:buFont typeface="Arial" panose="020B0604020202020204" pitchFamily="34" charset="0"/>
              <a:buChar char="•"/>
            </a:pPr>
            <a:r>
              <a:rPr lang="en-US" altLang="en-US" sz="2400" dirty="0">
                <a:solidFill>
                  <a:srgbClr val="FFFFFF"/>
                </a:solidFill>
                <a:latin typeface="Arial" panose="020B0604020202020204" pitchFamily="34" charset="0"/>
              </a:rPr>
              <a:t>Derive the </a:t>
            </a:r>
            <a:r>
              <a:rPr lang="en-US" altLang="en-US" sz="2400" dirty="0">
                <a:solidFill>
                  <a:srgbClr val="FFFF00"/>
                </a:solidFill>
                <a:latin typeface="Arial" panose="020B0604020202020204" pitchFamily="34" charset="0"/>
              </a:rPr>
              <a:t>ice concentration </a:t>
            </a:r>
            <a:r>
              <a:rPr lang="en-US" altLang="en-US" sz="2400" dirty="0">
                <a:solidFill>
                  <a:srgbClr val="FFFFFF"/>
                </a:solidFill>
                <a:latin typeface="Arial" panose="020B0604020202020204" pitchFamily="34" charset="0"/>
              </a:rPr>
              <a:t>using a tie point algorithm.</a:t>
            </a:r>
          </a:p>
          <a:p>
            <a:pPr eaLnBrk="1" hangingPunct="1">
              <a:spcBef>
                <a:spcPct val="0"/>
              </a:spcBef>
              <a:buFontTx/>
              <a:buNone/>
            </a:pPr>
            <a:r>
              <a:rPr lang="en-US" altLang="en-US" sz="2400" i="1" dirty="0">
                <a:solidFill>
                  <a:srgbClr val="FFFFFF"/>
                </a:solidFill>
                <a:latin typeface="Arial" panose="020B0604020202020204" pitchFamily="34" charset="0"/>
              </a:rPr>
              <a:t>                C</a:t>
            </a:r>
            <a:r>
              <a:rPr lang="en-US" altLang="en-US" sz="2400" baseline="-25000" dirty="0">
                <a:solidFill>
                  <a:srgbClr val="FFFFFF"/>
                </a:solidFill>
                <a:latin typeface="Arial" panose="020B0604020202020204" pitchFamily="34" charset="0"/>
              </a:rPr>
              <a:t>p</a:t>
            </a:r>
            <a:r>
              <a:rPr lang="en-US" altLang="en-US" sz="2400" dirty="0">
                <a:solidFill>
                  <a:srgbClr val="FFFFFF"/>
                </a:solidFill>
                <a:latin typeface="Arial" panose="020B0604020202020204" pitchFamily="34" charset="0"/>
              </a:rPr>
              <a:t> = (</a:t>
            </a:r>
            <a:r>
              <a:rPr lang="en-US" altLang="en-US" sz="2400" i="1" dirty="0">
                <a:solidFill>
                  <a:srgbClr val="FFFFFF"/>
                </a:solidFill>
                <a:latin typeface="Arial" panose="020B0604020202020204" pitchFamily="34" charset="0"/>
              </a:rPr>
              <a:t>B</a:t>
            </a:r>
            <a:r>
              <a:rPr lang="en-US" altLang="en-US" sz="2400" baseline="-25000" dirty="0">
                <a:solidFill>
                  <a:srgbClr val="FFFFFF"/>
                </a:solidFill>
                <a:latin typeface="Arial" panose="020B0604020202020204" pitchFamily="34" charset="0"/>
              </a:rPr>
              <a:t>p</a:t>
            </a:r>
            <a:r>
              <a:rPr lang="en-US" altLang="en-US" sz="2400" dirty="0">
                <a:solidFill>
                  <a:srgbClr val="FFFFFF"/>
                </a:solidFill>
                <a:latin typeface="Arial" panose="020B0604020202020204" pitchFamily="34" charset="0"/>
              </a:rPr>
              <a:t> − </a:t>
            </a:r>
            <a:r>
              <a:rPr lang="en-US" altLang="en-US" sz="2400" i="1" dirty="0" err="1">
                <a:solidFill>
                  <a:srgbClr val="FFFFFF"/>
                </a:solidFill>
                <a:latin typeface="Arial" panose="020B0604020202020204" pitchFamily="34" charset="0"/>
              </a:rPr>
              <a:t>B</a:t>
            </a:r>
            <a:r>
              <a:rPr lang="en-US" altLang="en-US" sz="2400" baseline="-25000" dirty="0" err="1">
                <a:solidFill>
                  <a:srgbClr val="FFFFFF"/>
                </a:solidFill>
                <a:latin typeface="Arial" panose="020B0604020202020204" pitchFamily="34" charset="0"/>
              </a:rPr>
              <a:t>water</a:t>
            </a:r>
            <a:r>
              <a:rPr lang="en-US" altLang="en-US" sz="2400" dirty="0">
                <a:solidFill>
                  <a:srgbClr val="FFFFFF"/>
                </a:solidFill>
                <a:latin typeface="Arial" panose="020B0604020202020204" pitchFamily="34" charset="0"/>
              </a:rPr>
              <a:t>)/(</a:t>
            </a:r>
            <a:r>
              <a:rPr lang="en-US" altLang="en-US" sz="2400" i="1" dirty="0">
                <a:solidFill>
                  <a:srgbClr val="FFFFFF"/>
                </a:solidFill>
                <a:latin typeface="Arial" panose="020B0604020202020204" pitchFamily="34" charset="0"/>
              </a:rPr>
              <a:t>B</a:t>
            </a:r>
            <a:r>
              <a:rPr lang="en-US" altLang="en-US" sz="2400" baseline="-25000" dirty="0">
                <a:solidFill>
                  <a:srgbClr val="FFFFFF"/>
                </a:solidFill>
                <a:latin typeface="Arial" panose="020B0604020202020204" pitchFamily="34" charset="0"/>
              </a:rPr>
              <a:t>ice</a:t>
            </a:r>
            <a:r>
              <a:rPr lang="en-US" altLang="en-US" sz="2400" dirty="0">
                <a:solidFill>
                  <a:srgbClr val="FFFFFF"/>
                </a:solidFill>
                <a:latin typeface="Arial" panose="020B0604020202020204" pitchFamily="34" charset="0"/>
              </a:rPr>
              <a:t> − </a:t>
            </a:r>
            <a:r>
              <a:rPr lang="en-US" altLang="en-US" sz="2400" i="1" dirty="0" err="1">
                <a:solidFill>
                  <a:srgbClr val="FFFFFF"/>
                </a:solidFill>
                <a:latin typeface="Arial" panose="020B0604020202020204" pitchFamily="34" charset="0"/>
              </a:rPr>
              <a:t>B</a:t>
            </a:r>
            <a:r>
              <a:rPr lang="en-US" altLang="en-US" sz="2400" baseline="-25000" dirty="0" err="1">
                <a:solidFill>
                  <a:srgbClr val="FFFFFF"/>
                </a:solidFill>
                <a:latin typeface="Arial" panose="020B0604020202020204" pitchFamily="34" charset="0"/>
              </a:rPr>
              <a:t>water</a:t>
            </a:r>
            <a:r>
              <a:rPr lang="en-US" altLang="en-US" sz="2400" dirty="0">
                <a:solidFill>
                  <a:srgbClr val="FFFFFF"/>
                </a:solidFill>
                <a:latin typeface="Arial" panose="020B0604020202020204" pitchFamily="34" charset="0"/>
              </a:rPr>
              <a:t>)</a:t>
            </a:r>
          </a:p>
          <a:p>
            <a:pPr eaLnBrk="1" hangingPunct="1">
              <a:spcBef>
                <a:spcPct val="0"/>
              </a:spcBef>
              <a:buFontTx/>
              <a:buNone/>
            </a:pPr>
            <a:r>
              <a:rPr lang="en-US" altLang="en-US" sz="1600" dirty="0">
                <a:solidFill>
                  <a:srgbClr val="FFFFFF"/>
                </a:solidFill>
                <a:latin typeface="Arial" panose="020B0604020202020204" pitchFamily="34" charset="0"/>
              </a:rPr>
              <a:t>          where </a:t>
            </a:r>
            <a:r>
              <a:rPr lang="en-US" altLang="en-US" sz="1600" i="1" dirty="0" err="1">
                <a:solidFill>
                  <a:srgbClr val="FFFFFF"/>
                </a:solidFill>
                <a:latin typeface="Arial" panose="020B0604020202020204" pitchFamily="34" charset="0"/>
              </a:rPr>
              <a:t>B</a:t>
            </a:r>
            <a:r>
              <a:rPr lang="en-US" altLang="en-US" sz="1600" baseline="-25000" dirty="0" err="1">
                <a:solidFill>
                  <a:srgbClr val="FFFFFF"/>
                </a:solidFill>
                <a:latin typeface="Arial" panose="020B0604020202020204" pitchFamily="34" charset="0"/>
              </a:rPr>
              <a:t>water</a:t>
            </a:r>
            <a:r>
              <a:rPr lang="en-US" altLang="en-US" sz="1600" dirty="0">
                <a:solidFill>
                  <a:srgbClr val="FFFFFF"/>
                </a:solidFill>
                <a:latin typeface="Arial" panose="020B0604020202020204" pitchFamily="34" charset="0"/>
              </a:rPr>
              <a:t> is the reflectance or temperature of pure water pixels, </a:t>
            </a:r>
          </a:p>
          <a:p>
            <a:pPr eaLnBrk="1" hangingPunct="1">
              <a:spcBef>
                <a:spcPct val="0"/>
              </a:spcBef>
              <a:buFontTx/>
              <a:buNone/>
            </a:pPr>
            <a:r>
              <a:rPr lang="en-US" altLang="en-US" sz="1600" i="1" dirty="0">
                <a:solidFill>
                  <a:srgbClr val="FFFFFF"/>
                </a:solidFill>
                <a:latin typeface="Arial" panose="020B0604020202020204" pitchFamily="34" charset="0"/>
              </a:rPr>
              <a:t>          B</a:t>
            </a:r>
            <a:r>
              <a:rPr lang="en-US" altLang="en-US" sz="1600" baseline="-25000" dirty="0">
                <a:solidFill>
                  <a:srgbClr val="FFFFFF"/>
                </a:solidFill>
                <a:latin typeface="Arial" panose="020B0604020202020204" pitchFamily="34" charset="0"/>
              </a:rPr>
              <a:t>ice</a:t>
            </a:r>
            <a:r>
              <a:rPr lang="en-US" altLang="en-US" sz="1600" dirty="0">
                <a:solidFill>
                  <a:srgbClr val="FFFFFF"/>
                </a:solidFill>
                <a:latin typeface="Arial" panose="020B0604020202020204" pitchFamily="34" charset="0"/>
              </a:rPr>
              <a:t> is the reflectance or temperature of pure ice pixels (tie point reflectance or temperature), </a:t>
            </a:r>
          </a:p>
          <a:p>
            <a:pPr eaLnBrk="1" hangingPunct="1">
              <a:spcBef>
                <a:spcPct val="0"/>
              </a:spcBef>
              <a:buFontTx/>
              <a:buNone/>
            </a:pPr>
            <a:r>
              <a:rPr lang="en-US" altLang="en-US" sz="1600" dirty="0">
                <a:solidFill>
                  <a:srgbClr val="FFFFFF"/>
                </a:solidFill>
                <a:latin typeface="Arial" panose="020B0604020202020204" pitchFamily="34" charset="0"/>
              </a:rPr>
              <a:t>         and </a:t>
            </a:r>
            <a:r>
              <a:rPr lang="en-US" altLang="en-US" sz="1600" i="1" dirty="0">
                <a:solidFill>
                  <a:srgbClr val="FFFFFF"/>
                </a:solidFill>
                <a:latin typeface="Arial" panose="020B0604020202020204" pitchFamily="34" charset="0"/>
              </a:rPr>
              <a:t>B</a:t>
            </a:r>
            <a:r>
              <a:rPr lang="en-US" altLang="en-US" sz="1600" baseline="-25000" dirty="0">
                <a:solidFill>
                  <a:srgbClr val="FFFFFF"/>
                </a:solidFill>
                <a:latin typeface="Arial" panose="020B0604020202020204" pitchFamily="34" charset="0"/>
              </a:rPr>
              <a:t>p</a:t>
            </a:r>
            <a:r>
              <a:rPr lang="en-US" altLang="en-US" sz="1600" dirty="0">
                <a:solidFill>
                  <a:srgbClr val="FFFFFF"/>
                </a:solidFill>
                <a:latin typeface="Arial" panose="020B0604020202020204" pitchFamily="34" charset="0"/>
              </a:rPr>
              <a:t> is the observed reflectance or temperature of the pixel. </a:t>
            </a:r>
            <a:endParaRPr lang="en-US" altLang="en-US" sz="2400" dirty="0">
              <a:solidFill>
                <a:srgbClr val="FFFFFF"/>
              </a:solidFill>
              <a:latin typeface="Arial" panose="020B0604020202020204" pitchFamily="34" charset="0"/>
            </a:endParaRPr>
          </a:p>
          <a:p>
            <a:pPr eaLnBrk="1" hangingPunct="1">
              <a:spcBef>
                <a:spcPct val="0"/>
              </a:spcBef>
              <a:buFont typeface="Arial" panose="020B0604020202020204" pitchFamily="34" charset="0"/>
              <a:buChar char="•"/>
            </a:pPr>
            <a:endParaRPr lang="en-US" altLang="en-US" sz="2400" dirty="0">
              <a:solidFill>
                <a:srgbClr val="FFFFFF"/>
              </a:solidFill>
              <a:latin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DE238-2A83-F2F1-F9BC-BA5A95433252}"/>
              </a:ext>
            </a:extLst>
          </p:cNvPr>
          <p:cNvSpPr>
            <a:spLocks noGrp="1"/>
          </p:cNvSpPr>
          <p:nvPr>
            <p:ph type="title"/>
          </p:nvPr>
        </p:nvSpPr>
        <p:spPr/>
        <p:txBody>
          <a:bodyPr/>
          <a:lstStyle/>
          <a:p>
            <a:pPr eaLnBrk="1" hangingPunct="1">
              <a:defRPr/>
            </a:pPr>
            <a:r>
              <a:rPr lang="en-US" dirty="0"/>
              <a:t>Product quality evaluation</a:t>
            </a:r>
          </a:p>
        </p:txBody>
      </p:sp>
      <p:sp>
        <p:nvSpPr>
          <p:cNvPr id="3" name="Text Placeholder 2">
            <a:extLst>
              <a:ext uri="{FF2B5EF4-FFF2-40B4-BE49-F238E27FC236}">
                <a16:creationId xmlns:a16="http://schemas.microsoft.com/office/drawing/2014/main" id="{2C9E4524-5BAA-E1A5-D748-C6572CA2D2BC}"/>
              </a:ext>
            </a:extLst>
          </p:cNvPr>
          <p:cNvSpPr>
            <a:spLocks noGrp="1"/>
          </p:cNvSpPr>
          <p:nvPr>
            <p:ph type="body" idx="1"/>
          </p:nvPr>
        </p:nvSpPr>
        <p:spPr/>
        <p:txBody>
          <a:bodyPr/>
          <a:lstStyle/>
          <a:p>
            <a:pPr eaLnBrk="1" fontAlgn="ctr" hangingPunct="1">
              <a:defRPr/>
            </a:pPr>
            <a:r>
              <a:rPr lang="en-US" dirty="0"/>
              <a:t>GOES-18 ABI Ice Concentration Provisional PS-PVR</a:t>
            </a:r>
          </a:p>
        </p:txBody>
      </p:sp>
      <p:sp>
        <p:nvSpPr>
          <p:cNvPr id="137219" name="Slide Number Placeholder 4">
            <a:extLst>
              <a:ext uri="{FF2B5EF4-FFF2-40B4-BE49-F238E27FC236}">
                <a16:creationId xmlns:a16="http://schemas.microsoft.com/office/drawing/2014/main" id="{2CB2DA94-8C9C-9B5F-BDA6-A39BCDF9D4CC}"/>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itchFamily="2" charset="2"/>
              <a:buChar char="v"/>
              <a:defRPr sz="3200">
                <a:solidFill>
                  <a:schemeClr val="bg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bg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bg1"/>
                </a:solidFill>
                <a:latin typeface="Calibri" panose="020F0502020204030204" pitchFamily="34" charset="0"/>
                <a:ea typeface="MS PGothic" panose="020B0600070205080204" pitchFamily="34" charset="-128"/>
              </a:defRPr>
            </a:lvl3pPr>
            <a:lvl4pPr marL="1600200" indent="-228600">
              <a:spcBef>
                <a:spcPct val="20000"/>
              </a:spcBef>
              <a:buFont typeface="Courier New" panose="02070309020205020404" pitchFamily="49" charset="0"/>
              <a:buChar char="o"/>
              <a:defRPr sz="2000">
                <a:solidFill>
                  <a:schemeClr val="bg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bg1"/>
                </a:solidFill>
                <a:latin typeface="Calibri" panose="020F0502020204030204" pitchFamily="34" charset="0"/>
                <a:ea typeface="MS PGothic" panose="020B0600070205080204" pitchFamily="34" charset="-128"/>
              </a:defRPr>
            </a:lvl9pPr>
          </a:lstStyle>
          <a:p>
            <a:pPr>
              <a:spcBef>
                <a:spcPct val="0"/>
              </a:spcBef>
              <a:buFontTx/>
              <a:buNone/>
            </a:pPr>
            <a:fld id="{48AC330E-9C3F-054E-B0CB-83C2A9557845}" type="slidenum">
              <a:rPr lang="en-US" altLang="en-US" sz="1200">
                <a:solidFill>
                  <a:srgbClr val="FFFFFF"/>
                </a:solidFill>
                <a:latin typeface="Arial" panose="020B0604020202020204" pitchFamily="34" charset="0"/>
              </a:rPr>
              <a:pPr>
                <a:spcBef>
                  <a:spcPct val="0"/>
                </a:spcBef>
                <a:buFontTx/>
                <a:buNone/>
              </a:pPr>
              <a:t>9</a:t>
            </a:fld>
            <a:endParaRPr lang="en-US" altLang="en-US" sz="1200" dirty="0">
              <a:solidFill>
                <a:srgbClr val="FFFFFF"/>
              </a:solidFill>
              <a:latin typeface="Arial" panose="020B0604020202020204" pitchFamily="34" charset="0"/>
            </a:endParaRPr>
          </a:p>
        </p:txBody>
      </p:sp>
    </p:spTree>
  </p:cSld>
  <p:clrMapOvr>
    <a:masterClrMapping/>
  </p:clrMapOvr>
</p:sld>
</file>

<file path=ppt/theme/theme1.xml><?xml version="1.0" encoding="utf-8"?>
<a:theme xmlns:a="http://schemas.openxmlformats.org/drawingml/2006/main" name="1_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33835</TotalTime>
  <Words>3948</Words>
  <Application>Microsoft Macintosh PowerPoint</Application>
  <PresentationFormat>Widescreen</PresentationFormat>
  <Paragraphs>593</Paragraphs>
  <Slides>70</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70</vt:i4>
      </vt:variant>
    </vt:vector>
  </HeadingPairs>
  <TitlesOfParts>
    <vt:vector size="78" baseType="lpstr">
      <vt:lpstr>Courier New</vt:lpstr>
      <vt:lpstr>Symbol</vt:lpstr>
      <vt:lpstr>Arial</vt:lpstr>
      <vt:lpstr>Times New Roman</vt:lpstr>
      <vt:lpstr>Calibri</vt:lpstr>
      <vt:lpstr>Noto Sans Symbols</vt:lpstr>
      <vt:lpstr>Wingdings</vt:lpstr>
      <vt:lpstr>1_Custom Design</vt:lpstr>
      <vt:lpstr>PowerPoint Presentation</vt:lpstr>
      <vt:lpstr>Outline</vt:lpstr>
      <vt:lpstr>PowerPoint Presentation</vt:lpstr>
      <vt:lpstr>PRODUCT OVERVIEW</vt:lpstr>
      <vt:lpstr>Ice Concentration Background</vt:lpstr>
      <vt:lpstr>Mission Requirements</vt:lpstr>
      <vt:lpstr>Ice concentration flow chart</vt:lpstr>
      <vt:lpstr>Algorithm Overview</vt:lpstr>
      <vt:lpstr>Product quality evaluation</vt:lpstr>
      <vt:lpstr>Top Level Summary of  Product Quality</vt:lpstr>
      <vt:lpstr>GOES-16 and GOES-18 Data  Used in this Review</vt:lpstr>
      <vt:lpstr>PRODUCT VALIDATION</vt:lpstr>
      <vt:lpstr>Qualitative/Visual Inspection</vt:lpstr>
      <vt:lpstr>PowerPoint Presentation</vt:lpstr>
      <vt:lpstr>PowerPoint Presentation</vt:lpstr>
      <vt:lpstr>Reference Data</vt:lpstr>
      <vt:lpstr>Calibration/Validation Results</vt:lpstr>
      <vt:lpstr>Validation Procedures</vt:lpstr>
      <vt:lpstr>PLPTs three stages validation</vt:lpstr>
      <vt:lpstr>Provisional Maturity Assessment</vt:lpstr>
      <vt:lpstr>Provisional Validation</vt:lpstr>
      <vt:lpstr>Sea and Lake Ice Concentration Validation Case Study: GOES-16 vs GOES-18 ABI</vt:lpstr>
      <vt:lpstr>Sea and Lake Ice Concentration Validation Case Study: GOES-16 vs GOES-18 ABI</vt:lpstr>
      <vt:lpstr>Sea and Lake Ice Concentration Validation Overall Performance: GOES-16 vs GOES-18</vt:lpstr>
      <vt:lpstr>Sea and Lake Ice Concentration Validation Case Study: AMSR2 vs GOES-18 ABI</vt:lpstr>
      <vt:lpstr>Sea and Lake Ice Concentration Validation Case Study: AMSR2 vs GOES-18 ABI</vt:lpstr>
      <vt:lpstr>Sea and Lake Ice Concentration Validation Overall Performance: AMSR2 vs GOES-18</vt:lpstr>
      <vt:lpstr>Sea and Lake Ice Concentration Validation Case Study: VIIRS vs GOES-18 ABI</vt:lpstr>
      <vt:lpstr>Sea and Lake Ice Concentration Validation Case Study: VIIRS vs GOES-18 ABI</vt:lpstr>
      <vt:lpstr>Sea and Lake Ice Concentration Validation Overall Performance: VIIRS vs GOES-18 ABI</vt:lpstr>
      <vt:lpstr>Provisional Validation</vt:lpstr>
      <vt:lpstr>Path to Full Maturity</vt:lpstr>
      <vt:lpstr>Validation Summary</vt:lpstr>
      <vt:lpstr>Summary &amp; Recommendations</vt:lpstr>
      <vt:lpstr>Summary</vt:lpstr>
      <vt:lpstr>Recommendation</vt:lpstr>
      <vt:lpstr>PowerPoint Presentation</vt:lpstr>
      <vt:lpstr>PRODUCT OVERVIEW &amp; Algorithm</vt:lpstr>
      <vt:lpstr>Ice Age/thickness Products Background</vt:lpstr>
      <vt:lpstr>Mission Requirements</vt:lpstr>
      <vt:lpstr>Ice Age/Thickness Processing Flow </vt:lpstr>
      <vt:lpstr>Ice Age/Thickness Algorithm Overview</vt:lpstr>
      <vt:lpstr>GOES-16/18 Ice Age/Thickness Product  Algorithm Dependencies</vt:lpstr>
      <vt:lpstr>Product quality evaluation</vt:lpstr>
      <vt:lpstr>Top Level Summary of Product Quality</vt:lpstr>
      <vt:lpstr>PLPTs three stages validation</vt:lpstr>
      <vt:lpstr>GOES-16/18 Data Used in this Review</vt:lpstr>
      <vt:lpstr>Qualitative/Visual Inspection</vt:lpstr>
      <vt:lpstr>PowerPoint Presentation</vt:lpstr>
      <vt:lpstr>PowerPoint Presentation</vt:lpstr>
      <vt:lpstr>PRODUCT VALIDATION</vt:lpstr>
      <vt:lpstr>Reference Data</vt:lpstr>
      <vt:lpstr>Validation Procedures</vt:lpstr>
      <vt:lpstr>Sea and Lake Ice Age/Thickness Validation Case Study: GOES-16 vs GOES-18 ABI</vt:lpstr>
      <vt:lpstr>PowerPoint Presentation</vt:lpstr>
      <vt:lpstr>Sea and Lake Ice Age/Thickness Validation Overall Performance: GOES-16 vs GOES-18</vt:lpstr>
      <vt:lpstr>PowerPoint Presentation</vt:lpstr>
      <vt:lpstr>Sea and Lake Ice Age/Thickness Validation Case Study: GOES-16 vs GOES-18 ABI</vt:lpstr>
      <vt:lpstr>Sea and Lake Ice Age/Thickness Validation Overall Performance: GOES-16 vs GOES-18</vt:lpstr>
      <vt:lpstr>Sea and Lake Ice Age/Thickness Validation Case Study: GOES-18 ABI vs VIIRS</vt:lpstr>
      <vt:lpstr>Sea and Lake Ice Age/Thickness Validation Case Study: GOES-18 ABI vs VIIRS</vt:lpstr>
      <vt:lpstr>Additional Algorithm Verification: VIIRS vs IceBridge</vt:lpstr>
      <vt:lpstr>Provisional Maturity Assessment</vt:lpstr>
      <vt:lpstr>Provisional Validation</vt:lpstr>
      <vt:lpstr>Path to full validation</vt:lpstr>
      <vt:lpstr>Path to Full Maturity</vt:lpstr>
      <vt:lpstr>Summary &amp; Recommendations</vt:lpstr>
      <vt:lpstr>Summary</vt:lpstr>
      <vt:lpstr>Recommendation</vt:lpstr>
      <vt:lpstr>OTIM v5.0 vs OTIM v6.0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Jaime Daniels</dc:creator>
  <cp:lastModifiedBy>Microsoft Office User</cp:lastModifiedBy>
  <cp:revision>328</cp:revision>
  <dcterms:modified xsi:type="dcterms:W3CDTF">2022-12-28T17:22:16Z</dcterms:modified>
</cp:coreProperties>
</file>